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2869F22-FEA5-4AC9-8BA2-5DB3069B4BC7}" type="datetimeFigureOut">
              <a:rPr lang="fr-FR" smtClean="0"/>
              <a:t>20/11/2023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2932780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869F22-FEA5-4AC9-8BA2-5DB3069B4BC7}" type="datetimeFigureOut">
              <a:rPr lang="fr-FR" smtClean="0"/>
              <a:t>20/11/2023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386089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869F22-FEA5-4AC9-8BA2-5DB3069B4BC7}" type="datetimeFigureOut">
              <a:rPr lang="fr-FR" smtClean="0"/>
              <a:t>20/11/2023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306056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869F22-FEA5-4AC9-8BA2-5DB3069B4BC7}" type="datetimeFigureOut">
              <a:rPr lang="fr-FR" smtClean="0"/>
              <a:t>20/11/2023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157598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2869F22-FEA5-4AC9-8BA2-5DB3069B4BC7}" type="datetimeFigureOut">
              <a:rPr lang="fr-FR" smtClean="0"/>
              <a:t>20/11/2023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63846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869F22-FEA5-4AC9-8BA2-5DB3069B4BC7}" type="datetimeFigureOut">
              <a:rPr lang="fr-FR" smtClean="0"/>
              <a:t>20/11/2023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104794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2869F22-FEA5-4AC9-8BA2-5DB3069B4BC7}" type="datetimeFigureOut">
              <a:rPr lang="fr-FR" smtClean="0"/>
              <a:t>20/11/2023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159821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2869F22-FEA5-4AC9-8BA2-5DB3069B4BC7}" type="datetimeFigureOut">
              <a:rPr lang="fr-FR" smtClean="0"/>
              <a:t>20/11/2023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20296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869F22-FEA5-4AC9-8BA2-5DB3069B4BC7}" type="datetimeFigureOut">
              <a:rPr lang="fr-FR" smtClean="0"/>
              <a:t>20/11/2023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323878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2869F22-FEA5-4AC9-8BA2-5DB3069B4BC7}" type="datetimeFigureOut">
              <a:rPr lang="fr-FR" smtClean="0"/>
              <a:t>20/11/2023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269178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2869F22-FEA5-4AC9-8BA2-5DB3069B4BC7}" type="datetimeFigureOut">
              <a:rPr lang="fr-FR" smtClean="0"/>
              <a:t>20/11/2023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46AD27-23F5-422F-B664-804877C59EB7}" type="slidenum">
              <a:rPr lang="fr-FR" smtClean="0"/>
              <a:t>‹N°›</a:t>
            </a:fld>
            <a:endParaRPr lang="fr-FR"/>
          </a:p>
        </p:txBody>
      </p:sp>
    </p:spTree>
    <p:extLst>
      <p:ext uri="{BB962C8B-B14F-4D97-AF65-F5344CB8AC3E}">
        <p14:creationId xmlns:p14="http://schemas.microsoft.com/office/powerpoint/2010/main" val="174269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69F22-FEA5-4AC9-8BA2-5DB3069B4BC7}" type="datetimeFigureOut">
              <a:rPr lang="fr-FR" smtClean="0"/>
              <a:t>20/11/2023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6AD27-23F5-422F-B664-804877C59EB7}" type="slidenum">
              <a:rPr lang="fr-FR" smtClean="0"/>
              <a:t>‹N°›</a:t>
            </a:fld>
            <a:endParaRPr lang="fr-FR"/>
          </a:p>
        </p:txBody>
      </p:sp>
    </p:spTree>
    <p:extLst>
      <p:ext uri="{BB962C8B-B14F-4D97-AF65-F5344CB8AC3E}">
        <p14:creationId xmlns:p14="http://schemas.microsoft.com/office/powerpoint/2010/main" val="70123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eduscol.education.fr/162/edubase"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eduscol.education.fr/738/cadre-de-reference-des-competences-numerique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06656" cy="6858000"/>
          </a:xfrm>
          <a:prstGeom prst="rect">
            <a:avLst/>
          </a:prstGeom>
          <a:solidFill>
            <a:srgbClr val="5B9BD5">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450848" y="305306"/>
            <a:ext cx="9144000" cy="1086803"/>
          </a:xfrm>
        </p:spPr>
        <p:txBody>
          <a:bodyPr/>
          <a:lstStyle/>
          <a:p>
            <a:r>
              <a:rPr lang="fr-FR" b="1" dirty="0" smtClean="0"/>
              <a:t>IAN documentation</a:t>
            </a:r>
            <a:endParaRPr lang="fr-FR" b="1" dirty="0"/>
          </a:p>
        </p:txBody>
      </p:sp>
      <p:sp>
        <p:nvSpPr>
          <p:cNvPr id="3" name="Sous-titre 2"/>
          <p:cNvSpPr>
            <a:spLocks noGrp="1"/>
          </p:cNvSpPr>
          <p:nvPr>
            <p:ph type="subTitle" idx="1"/>
          </p:nvPr>
        </p:nvSpPr>
        <p:spPr>
          <a:xfrm>
            <a:off x="2935224" y="4452430"/>
            <a:ext cx="7659624" cy="1655762"/>
          </a:xfrm>
          <a:noFill/>
        </p:spPr>
        <p:txBody>
          <a:bodyPr/>
          <a:lstStyle/>
          <a:p>
            <a:pPr marL="342900" indent="-342900" algn="l">
              <a:buFont typeface="Arial" panose="020B0604020202020204" pitchFamily="34" charset="0"/>
              <a:buChar char="•"/>
            </a:pPr>
            <a:r>
              <a:rPr lang="fr-FR" dirty="0" smtClean="0">
                <a:solidFill>
                  <a:schemeClr val="accent5"/>
                </a:solidFill>
              </a:rPr>
              <a:t>Webmestre du site académique</a:t>
            </a:r>
          </a:p>
          <a:p>
            <a:pPr marL="342900" indent="-342900" algn="l">
              <a:buFont typeface="Arial" panose="020B0604020202020204" pitchFamily="34" charset="0"/>
              <a:buChar char="•"/>
            </a:pPr>
            <a:r>
              <a:rPr lang="fr-FR" dirty="0" smtClean="0">
                <a:solidFill>
                  <a:schemeClr val="accent5"/>
                </a:solidFill>
              </a:rPr>
              <a:t>Administratrice de la liste de diffusion académique</a:t>
            </a:r>
          </a:p>
          <a:p>
            <a:pPr marL="342900" indent="-342900" algn="l">
              <a:buFont typeface="Arial" panose="020B0604020202020204" pitchFamily="34" charset="0"/>
              <a:buChar char="•"/>
            </a:pPr>
            <a:r>
              <a:rPr lang="fr-FR" dirty="0" smtClean="0">
                <a:solidFill>
                  <a:schemeClr val="accent5"/>
                </a:solidFill>
              </a:rPr>
              <a:t>IAN : Interlocutrice Académique au numérique</a:t>
            </a:r>
            <a:endParaRPr lang="fr-FR" dirty="0">
              <a:solidFill>
                <a:schemeClr val="accent5"/>
              </a:solidFill>
            </a:endParaRPr>
          </a:p>
        </p:txBody>
      </p:sp>
      <p:pic>
        <p:nvPicPr>
          <p:cNvPr id="4" name="Image 3"/>
          <p:cNvPicPr>
            <a:picLocks noChangeAspect="1"/>
          </p:cNvPicPr>
          <p:nvPr/>
        </p:nvPicPr>
        <p:blipFill>
          <a:blip r:embed="rId2"/>
          <a:stretch>
            <a:fillRect/>
          </a:stretch>
        </p:blipFill>
        <p:spPr>
          <a:xfrm>
            <a:off x="4603623" y="1772602"/>
            <a:ext cx="2381250" cy="2162175"/>
          </a:xfrm>
          <a:prstGeom prst="rect">
            <a:avLst/>
          </a:prstGeom>
        </p:spPr>
      </p:pic>
    </p:spTree>
    <p:extLst>
      <p:ext uri="{BB962C8B-B14F-4D97-AF65-F5344CB8AC3E}">
        <p14:creationId xmlns:p14="http://schemas.microsoft.com/office/powerpoint/2010/main" val="256040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rot="20203002">
            <a:off x="9670016" y="4506740"/>
            <a:ext cx="1872000" cy="1859844"/>
          </a:xfrm>
          <a:prstGeom prst="rect">
            <a:avLst/>
          </a:prstGeom>
        </p:spPr>
      </p:pic>
      <p:pic>
        <p:nvPicPr>
          <p:cNvPr id="2" name="Image 1"/>
          <p:cNvPicPr>
            <a:picLocks noChangeAspect="1"/>
          </p:cNvPicPr>
          <p:nvPr/>
        </p:nvPicPr>
        <p:blipFill>
          <a:blip r:embed="rId3"/>
          <a:stretch>
            <a:fillRect/>
          </a:stretch>
        </p:blipFill>
        <p:spPr>
          <a:xfrm>
            <a:off x="6163781" y="476986"/>
            <a:ext cx="5669586" cy="3345056"/>
          </a:xfrm>
          <a:prstGeom prst="rect">
            <a:avLst/>
          </a:prstGeom>
        </p:spPr>
      </p:pic>
      <p:sp>
        <p:nvSpPr>
          <p:cNvPr id="3" name="ZoneTexte 2"/>
          <p:cNvSpPr txBox="1"/>
          <p:nvPr/>
        </p:nvSpPr>
        <p:spPr>
          <a:xfrm>
            <a:off x="347472" y="206073"/>
            <a:ext cx="5669280" cy="1138773"/>
          </a:xfrm>
          <a:prstGeom prst="rect">
            <a:avLst/>
          </a:prstGeom>
          <a:noFill/>
        </p:spPr>
        <p:txBody>
          <a:bodyPr wrap="square" rtlCol="0">
            <a:spAutoFit/>
          </a:bodyPr>
          <a:lstStyle/>
          <a:p>
            <a:r>
              <a:rPr lang="fr-FR" sz="3200" dirty="0" smtClean="0"/>
              <a:t>Webmestre </a:t>
            </a:r>
            <a:r>
              <a:rPr lang="fr-FR" sz="3200" dirty="0" smtClean="0"/>
              <a:t>du </a:t>
            </a:r>
            <a:r>
              <a:rPr lang="fr-FR" sz="3200" dirty="0" smtClean="0"/>
              <a:t>site académique </a:t>
            </a:r>
            <a:r>
              <a:rPr lang="fr-FR" sz="3600" dirty="0" smtClean="0"/>
              <a:t>Espace Doc Web</a:t>
            </a:r>
            <a:endParaRPr lang="fr-FR" sz="3600" dirty="0"/>
          </a:p>
        </p:txBody>
      </p:sp>
      <p:sp>
        <p:nvSpPr>
          <p:cNvPr id="4" name="ZoneTexte 3"/>
          <p:cNvSpPr txBox="1"/>
          <p:nvPr/>
        </p:nvSpPr>
        <p:spPr>
          <a:xfrm>
            <a:off x="347472" y="1565357"/>
            <a:ext cx="4161606" cy="5062924"/>
          </a:xfrm>
          <a:prstGeom prst="rect">
            <a:avLst/>
          </a:prstGeom>
          <a:solidFill>
            <a:schemeClr val="bg1">
              <a:lumMod val="85000"/>
            </a:schemeClr>
          </a:solidFill>
        </p:spPr>
        <p:txBody>
          <a:bodyPr wrap="square" rtlCol="0">
            <a:spAutoFit/>
          </a:bodyPr>
          <a:lstStyle/>
          <a:p>
            <a:r>
              <a:rPr lang="fr-FR" sz="1300" b="1" dirty="0" smtClean="0"/>
              <a:t>ACTUALITES </a:t>
            </a:r>
          </a:p>
          <a:p>
            <a:r>
              <a:rPr lang="fr-FR" sz="1300" dirty="0" smtClean="0"/>
              <a:t>Concours, appels à projets</a:t>
            </a:r>
          </a:p>
          <a:p>
            <a:r>
              <a:rPr lang="fr-FR" sz="1300" dirty="0" smtClean="0"/>
              <a:t>CR séminaire national documentation, séminaires </a:t>
            </a:r>
            <a:r>
              <a:rPr lang="fr-FR" sz="1300" dirty="0" err="1" smtClean="0"/>
              <a:t>Ensibb</a:t>
            </a:r>
            <a:r>
              <a:rPr lang="fr-FR" sz="1300" dirty="0" smtClean="0"/>
              <a:t>…</a:t>
            </a:r>
          </a:p>
          <a:p>
            <a:endParaRPr lang="fr-FR" sz="800" dirty="0" smtClean="0"/>
          </a:p>
          <a:p>
            <a:r>
              <a:rPr lang="fr-FR" sz="1300" b="1" dirty="0"/>
              <a:t>METIER</a:t>
            </a:r>
          </a:p>
          <a:p>
            <a:r>
              <a:rPr lang="fr-FR" sz="1300" dirty="0" smtClean="0"/>
              <a:t>Equipe documentation : IPR, CMI, </a:t>
            </a:r>
            <a:r>
              <a:rPr lang="fr-FR" sz="1300" dirty="0" err="1" smtClean="0">
                <a:solidFill>
                  <a:schemeClr val="accent2"/>
                </a:solidFill>
              </a:rPr>
              <a:t>Coordo</a:t>
            </a:r>
            <a:r>
              <a:rPr lang="fr-FR" sz="1300" dirty="0" smtClean="0">
                <a:solidFill>
                  <a:schemeClr val="accent2"/>
                </a:solidFill>
              </a:rPr>
              <a:t> bassin </a:t>
            </a:r>
            <a:r>
              <a:rPr lang="fr-FR" sz="1300" dirty="0" smtClean="0"/>
              <a:t>+ CR…</a:t>
            </a:r>
          </a:p>
          <a:p>
            <a:r>
              <a:rPr lang="fr-FR" sz="1300" dirty="0" smtClean="0"/>
              <a:t>Textes et référentiels qui encadrent le métier</a:t>
            </a:r>
          </a:p>
          <a:p>
            <a:endParaRPr lang="fr-FR" sz="800" dirty="0" smtClean="0"/>
          </a:p>
          <a:p>
            <a:r>
              <a:rPr lang="fr-FR" sz="1300" b="1" dirty="0"/>
              <a:t>PEDAGOGIE</a:t>
            </a:r>
          </a:p>
          <a:p>
            <a:r>
              <a:rPr lang="fr-FR" sz="1300" dirty="0" smtClean="0"/>
              <a:t>EMI – Recherche documentaire</a:t>
            </a:r>
          </a:p>
          <a:p>
            <a:r>
              <a:rPr lang="fr-FR" sz="1300" dirty="0" smtClean="0"/>
              <a:t>Numérique</a:t>
            </a:r>
          </a:p>
          <a:p>
            <a:r>
              <a:rPr lang="fr-FR" sz="1300" dirty="0" smtClean="0"/>
              <a:t>Oral, Culture</a:t>
            </a:r>
          </a:p>
          <a:p>
            <a:r>
              <a:rPr lang="fr-FR" sz="1300" b="1" dirty="0" smtClean="0"/>
              <a:t>LECTURE</a:t>
            </a:r>
          </a:p>
          <a:p>
            <a:endParaRPr lang="fr-FR" sz="800" b="1" dirty="0" smtClean="0"/>
          </a:p>
          <a:p>
            <a:r>
              <a:rPr lang="fr-FR" sz="1300" b="1" dirty="0" smtClean="0"/>
              <a:t>GESTION</a:t>
            </a:r>
          </a:p>
          <a:p>
            <a:r>
              <a:rPr lang="fr-FR" sz="1300" dirty="0" smtClean="0"/>
              <a:t>Prise en main du CDI</a:t>
            </a:r>
          </a:p>
          <a:p>
            <a:r>
              <a:rPr lang="fr-FR" sz="1300" dirty="0" smtClean="0"/>
              <a:t>Espace, Fonds, logiciel</a:t>
            </a:r>
          </a:p>
          <a:p>
            <a:r>
              <a:rPr lang="fr-FR" sz="1300" dirty="0" smtClean="0"/>
              <a:t>Communication</a:t>
            </a:r>
          </a:p>
          <a:p>
            <a:endParaRPr lang="fr-FR" sz="800" dirty="0" smtClean="0"/>
          </a:p>
          <a:p>
            <a:r>
              <a:rPr lang="fr-FR" sz="1300" b="1" dirty="0" smtClean="0"/>
              <a:t>RESSOURCES</a:t>
            </a:r>
          </a:p>
          <a:p>
            <a:r>
              <a:rPr lang="fr-FR" sz="1300" dirty="0" smtClean="0">
                <a:solidFill>
                  <a:schemeClr val="accent2"/>
                </a:solidFill>
              </a:rPr>
              <a:t>Lettre </a:t>
            </a:r>
            <a:r>
              <a:rPr lang="fr-FR" sz="1300" dirty="0" err="1" smtClean="0">
                <a:solidFill>
                  <a:schemeClr val="accent2"/>
                </a:solidFill>
              </a:rPr>
              <a:t>Edu-Num</a:t>
            </a:r>
            <a:endParaRPr lang="fr-FR" sz="1300" dirty="0" smtClean="0">
              <a:solidFill>
                <a:schemeClr val="accent2"/>
              </a:solidFill>
            </a:endParaRPr>
          </a:p>
          <a:p>
            <a:r>
              <a:rPr lang="fr-FR" sz="1300" dirty="0" smtClean="0"/>
              <a:t>Ressources numériques</a:t>
            </a:r>
          </a:p>
          <a:p>
            <a:r>
              <a:rPr lang="fr-FR" sz="1300" dirty="0" smtClean="0"/>
              <a:t>Etats de la recherche</a:t>
            </a:r>
          </a:p>
          <a:p>
            <a:endParaRPr lang="fr-FR" sz="800" dirty="0" smtClean="0"/>
          </a:p>
          <a:p>
            <a:r>
              <a:rPr lang="fr-FR" sz="1300" b="1" dirty="0" smtClean="0"/>
              <a:t>FORMATION</a:t>
            </a:r>
          </a:p>
          <a:p>
            <a:r>
              <a:rPr lang="fr-FR" sz="1300" dirty="0" smtClean="0"/>
              <a:t>Capes, EAFC…</a:t>
            </a:r>
          </a:p>
        </p:txBody>
      </p:sp>
      <p:pic>
        <p:nvPicPr>
          <p:cNvPr id="5" name="Image 4"/>
          <p:cNvPicPr>
            <a:picLocks noChangeAspect="1"/>
          </p:cNvPicPr>
          <p:nvPr/>
        </p:nvPicPr>
        <p:blipFill>
          <a:blip r:embed="rId4"/>
          <a:stretch>
            <a:fillRect/>
          </a:stretch>
        </p:blipFill>
        <p:spPr>
          <a:xfrm rot="20861196">
            <a:off x="4868032" y="4421367"/>
            <a:ext cx="2774633" cy="1769506"/>
          </a:xfrm>
          <a:prstGeom prst="rect">
            <a:avLst/>
          </a:prstGeom>
        </p:spPr>
      </p:pic>
      <p:pic>
        <p:nvPicPr>
          <p:cNvPr id="6" name="Image 5"/>
          <p:cNvPicPr>
            <a:picLocks noChangeAspect="1"/>
          </p:cNvPicPr>
          <p:nvPr/>
        </p:nvPicPr>
        <p:blipFill>
          <a:blip r:embed="rId5"/>
          <a:stretch>
            <a:fillRect/>
          </a:stretch>
        </p:blipFill>
        <p:spPr>
          <a:xfrm rot="896103">
            <a:off x="7764867" y="4162728"/>
            <a:ext cx="1939618" cy="2286787"/>
          </a:xfrm>
          <a:prstGeom prst="rect">
            <a:avLst/>
          </a:prstGeom>
        </p:spPr>
      </p:pic>
    </p:spTree>
    <p:extLst>
      <p:ext uri="{BB962C8B-B14F-4D97-AF65-F5344CB8AC3E}">
        <p14:creationId xmlns:p14="http://schemas.microsoft.com/office/powerpoint/2010/main" val="379152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12064" y="1516265"/>
            <a:ext cx="6183843" cy="4557511"/>
          </a:xfrm>
          <a:prstGeom prst="rect">
            <a:avLst/>
          </a:prstGeom>
        </p:spPr>
      </p:pic>
      <p:sp>
        <p:nvSpPr>
          <p:cNvPr id="7" name="ZoneTexte 6"/>
          <p:cNvSpPr txBox="1"/>
          <p:nvPr/>
        </p:nvSpPr>
        <p:spPr>
          <a:xfrm>
            <a:off x="7708392" y="858940"/>
            <a:ext cx="2444900" cy="261610"/>
          </a:xfrm>
          <a:prstGeom prst="rect">
            <a:avLst/>
          </a:prstGeom>
          <a:solidFill>
            <a:schemeClr val="accent4">
              <a:lumMod val="20000"/>
              <a:lumOff val="80000"/>
            </a:schemeClr>
          </a:solidFill>
        </p:spPr>
        <p:txBody>
          <a:bodyPr wrap="none" rtlCol="0">
            <a:spAutoFit/>
          </a:bodyPr>
          <a:lstStyle/>
          <a:p>
            <a:r>
              <a:rPr lang="fr-FR" sz="1100" dirty="0" smtClean="0"/>
              <a:t>Statistiques EDW : 16/11/2023 – 16h35</a:t>
            </a:r>
            <a:endParaRPr lang="fr-FR" sz="1100" dirty="0"/>
          </a:p>
        </p:txBody>
      </p:sp>
      <p:sp>
        <p:nvSpPr>
          <p:cNvPr id="8" name="ZoneTexte 7"/>
          <p:cNvSpPr txBox="1"/>
          <p:nvPr/>
        </p:nvSpPr>
        <p:spPr>
          <a:xfrm>
            <a:off x="512064" y="438912"/>
            <a:ext cx="5023106" cy="954107"/>
          </a:xfrm>
          <a:prstGeom prst="rect">
            <a:avLst/>
          </a:prstGeom>
          <a:noFill/>
        </p:spPr>
        <p:txBody>
          <a:bodyPr wrap="none" rtlCol="0">
            <a:spAutoFit/>
          </a:bodyPr>
          <a:lstStyle/>
          <a:p>
            <a:r>
              <a:rPr lang="fr-FR" sz="2800" dirty="0" smtClean="0"/>
              <a:t>Un site consulté régulièrement… </a:t>
            </a:r>
          </a:p>
          <a:p>
            <a:endParaRPr lang="fr-FR" sz="2800" dirty="0"/>
          </a:p>
        </p:txBody>
      </p:sp>
      <p:pic>
        <p:nvPicPr>
          <p:cNvPr id="9" name="Image 8"/>
          <p:cNvPicPr>
            <a:picLocks noChangeAspect="1"/>
          </p:cNvPicPr>
          <p:nvPr/>
        </p:nvPicPr>
        <p:blipFill>
          <a:blip r:embed="rId3"/>
          <a:stretch>
            <a:fillRect/>
          </a:stretch>
        </p:blipFill>
        <p:spPr>
          <a:xfrm>
            <a:off x="7068311" y="2045747"/>
            <a:ext cx="4301259" cy="1576667"/>
          </a:xfrm>
          <a:prstGeom prst="rect">
            <a:avLst/>
          </a:prstGeom>
        </p:spPr>
      </p:pic>
      <p:pic>
        <p:nvPicPr>
          <p:cNvPr id="10" name="Image 9"/>
          <p:cNvPicPr>
            <a:picLocks noChangeAspect="1"/>
          </p:cNvPicPr>
          <p:nvPr/>
        </p:nvPicPr>
        <p:blipFill>
          <a:blip r:embed="rId4"/>
          <a:stretch>
            <a:fillRect/>
          </a:stretch>
        </p:blipFill>
        <p:spPr>
          <a:xfrm>
            <a:off x="7068311" y="1516265"/>
            <a:ext cx="4800601" cy="529482"/>
          </a:xfrm>
          <a:prstGeom prst="rect">
            <a:avLst/>
          </a:prstGeom>
        </p:spPr>
      </p:pic>
      <p:sp>
        <p:nvSpPr>
          <p:cNvPr id="11" name="ZoneTexte 10"/>
          <p:cNvSpPr txBox="1"/>
          <p:nvPr/>
        </p:nvSpPr>
        <p:spPr>
          <a:xfrm>
            <a:off x="7068311" y="4023360"/>
            <a:ext cx="4526281" cy="2646878"/>
          </a:xfrm>
          <a:prstGeom prst="rect">
            <a:avLst/>
          </a:prstGeom>
          <a:noFill/>
        </p:spPr>
        <p:txBody>
          <a:bodyPr wrap="square" rtlCol="0">
            <a:spAutoFit/>
          </a:bodyPr>
          <a:lstStyle/>
          <a:p>
            <a:r>
              <a:rPr lang="fr-FR" sz="2800" dirty="0" smtClean="0"/>
              <a:t>… Qui gagnerait à s’enrichir de publications académiques, notamment émanant des bassins : </a:t>
            </a:r>
          </a:p>
          <a:p>
            <a:r>
              <a:rPr lang="fr-FR" dirty="0" smtClean="0"/>
              <a:t>coups de cœur, projets culturels, actions et séances pédagogiques, innovations, aménagements …</a:t>
            </a:r>
          </a:p>
        </p:txBody>
      </p:sp>
    </p:spTree>
    <p:extLst>
      <p:ext uri="{BB962C8B-B14F-4D97-AF65-F5344CB8AC3E}">
        <p14:creationId xmlns:p14="http://schemas.microsoft.com/office/powerpoint/2010/main" val="219708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47472" y="206073"/>
            <a:ext cx="5669280" cy="1077218"/>
          </a:xfrm>
          <a:prstGeom prst="rect">
            <a:avLst/>
          </a:prstGeom>
          <a:noFill/>
        </p:spPr>
        <p:txBody>
          <a:bodyPr wrap="square" rtlCol="0">
            <a:spAutoFit/>
          </a:bodyPr>
          <a:lstStyle/>
          <a:p>
            <a:r>
              <a:rPr lang="fr-FR" sz="3200" dirty="0" smtClean="0"/>
              <a:t>Administratrice liste de diffusion académique </a:t>
            </a:r>
            <a:r>
              <a:rPr lang="fr-FR" sz="3200" dirty="0" err="1" smtClean="0"/>
              <a:t>Espacedoc</a:t>
            </a:r>
            <a:endParaRPr lang="fr-FR" sz="3200" dirty="0"/>
          </a:p>
        </p:txBody>
      </p:sp>
      <p:pic>
        <p:nvPicPr>
          <p:cNvPr id="8" name="Image 7"/>
          <p:cNvPicPr>
            <a:picLocks noChangeAspect="1"/>
          </p:cNvPicPr>
          <p:nvPr/>
        </p:nvPicPr>
        <p:blipFill>
          <a:blip r:embed="rId2"/>
          <a:stretch>
            <a:fillRect/>
          </a:stretch>
        </p:blipFill>
        <p:spPr>
          <a:xfrm>
            <a:off x="6775463" y="648425"/>
            <a:ext cx="4733426" cy="5422038"/>
          </a:xfrm>
          <a:prstGeom prst="rect">
            <a:avLst/>
          </a:prstGeom>
        </p:spPr>
      </p:pic>
      <p:pic>
        <p:nvPicPr>
          <p:cNvPr id="9" name="Image 8"/>
          <p:cNvPicPr>
            <a:picLocks noChangeAspect="1"/>
          </p:cNvPicPr>
          <p:nvPr/>
        </p:nvPicPr>
        <p:blipFill>
          <a:blip r:embed="rId3"/>
          <a:stretch>
            <a:fillRect/>
          </a:stretch>
        </p:blipFill>
        <p:spPr>
          <a:xfrm>
            <a:off x="1375839" y="1486881"/>
            <a:ext cx="3866296" cy="4917555"/>
          </a:xfrm>
          <a:prstGeom prst="rect">
            <a:avLst/>
          </a:prstGeom>
        </p:spPr>
      </p:pic>
      <p:sp>
        <p:nvSpPr>
          <p:cNvPr id="10" name="ZoneTexte 9"/>
          <p:cNvSpPr txBox="1"/>
          <p:nvPr/>
        </p:nvSpPr>
        <p:spPr>
          <a:xfrm>
            <a:off x="7616952" y="6273631"/>
            <a:ext cx="4071949" cy="261610"/>
          </a:xfrm>
          <a:prstGeom prst="rect">
            <a:avLst/>
          </a:prstGeom>
          <a:noFill/>
        </p:spPr>
        <p:txBody>
          <a:bodyPr wrap="none" rtlCol="0">
            <a:spAutoFit/>
          </a:bodyPr>
          <a:lstStyle/>
          <a:p>
            <a:r>
              <a:rPr lang="fr-FR" sz="1100" i="1" dirty="0" smtClean="0"/>
              <a:t>https://espacedocweb.enseigne.ac-lyon.fr/spip/spip.php?article178</a:t>
            </a:r>
            <a:endParaRPr lang="fr-FR" sz="1100" i="1" dirty="0"/>
          </a:p>
        </p:txBody>
      </p:sp>
    </p:spTree>
    <p:extLst>
      <p:ext uri="{BB962C8B-B14F-4D97-AF65-F5344CB8AC3E}">
        <p14:creationId xmlns:p14="http://schemas.microsoft.com/office/powerpoint/2010/main" val="31136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èche droite 13"/>
          <p:cNvSpPr/>
          <p:nvPr/>
        </p:nvSpPr>
        <p:spPr>
          <a:xfrm rot="5400000">
            <a:off x="1118331" y="5373015"/>
            <a:ext cx="1971798" cy="778717"/>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400" dirty="0"/>
          </a:p>
        </p:txBody>
      </p:sp>
      <p:sp>
        <p:nvSpPr>
          <p:cNvPr id="13" name="Flèche droite 12"/>
          <p:cNvSpPr/>
          <p:nvPr/>
        </p:nvSpPr>
        <p:spPr>
          <a:xfrm>
            <a:off x="386271" y="3330375"/>
            <a:ext cx="4021137" cy="2073729"/>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400" dirty="0"/>
          </a:p>
        </p:txBody>
      </p:sp>
      <p:sp>
        <p:nvSpPr>
          <p:cNvPr id="2" name="ZoneTexte 1"/>
          <p:cNvSpPr txBox="1"/>
          <p:nvPr/>
        </p:nvSpPr>
        <p:spPr>
          <a:xfrm>
            <a:off x="472440" y="158809"/>
            <a:ext cx="4492752" cy="646331"/>
          </a:xfrm>
          <a:prstGeom prst="rect">
            <a:avLst/>
          </a:prstGeom>
          <a:noFill/>
        </p:spPr>
        <p:txBody>
          <a:bodyPr wrap="square" rtlCol="0">
            <a:spAutoFit/>
          </a:bodyPr>
          <a:lstStyle/>
          <a:p>
            <a:r>
              <a:rPr lang="fr-FR" sz="3600" dirty="0" smtClean="0"/>
              <a:t>IAN DOCUMENTATION</a:t>
            </a:r>
            <a:endParaRPr lang="fr-FR" sz="3600" dirty="0"/>
          </a:p>
        </p:txBody>
      </p:sp>
      <p:sp>
        <p:nvSpPr>
          <p:cNvPr id="3" name="ZoneTexte 2"/>
          <p:cNvSpPr txBox="1"/>
          <p:nvPr/>
        </p:nvSpPr>
        <p:spPr>
          <a:xfrm>
            <a:off x="386270" y="1020035"/>
            <a:ext cx="4021137" cy="2095445"/>
          </a:xfrm>
          <a:prstGeom prst="rect">
            <a:avLst/>
          </a:prstGeom>
          <a:solidFill>
            <a:schemeClr val="bg1">
              <a:lumMod val="85000"/>
            </a:schemeClr>
          </a:solidFill>
        </p:spPr>
        <p:txBody>
          <a:bodyPr wrap="square" rtlCol="0">
            <a:spAutoFit/>
          </a:bodyPr>
          <a:lstStyle/>
          <a:p>
            <a:pPr marL="285750" indent="-285750">
              <a:spcAft>
                <a:spcPts val="500"/>
              </a:spcAft>
              <a:buFont typeface="Arial" panose="020B0604020202020204" pitchFamily="34" charset="0"/>
              <a:buChar char="•"/>
            </a:pPr>
            <a:r>
              <a:rPr lang="fr-FR" sz="1400" dirty="0" smtClean="0"/>
              <a:t>Les </a:t>
            </a:r>
            <a:r>
              <a:rPr lang="fr-FR" sz="1400" dirty="0"/>
              <a:t>IAN, Interlocuteurs Académiques au Numérique, sont désignés par le Recteur sur proposition des corps d’Inspection de la discipline et du Délégué Académique au Numérique (DAN).</a:t>
            </a:r>
          </a:p>
          <a:p>
            <a:pPr marL="285750" indent="-285750">
              <a:spcAft>
                <a:spcPts val="500"/>
              </a:spcAft>
              <a:buFont typeface="Arial" panose="020B0604020202020204" pitchFamily="34" charset="0"/>
              <a:buChar char="•"/>
            </a:pPr>
            <a:r>
              <a:rPr lang="fr-FR" sz="1400" dirty="0"/>
              <a:t>Ils sont chargés d’animer une veille informationnelle et de formuler des propositions de formation adressées à leurs collègues dans chaque discipline</a:t>
            </a:r>
            <a:r>
              <a:rPr lang="fr-FR" sz="1400" dirty="0" smtClean="0"/>
              <a:t>. </a:t>
            </a:r>
          </a:p>
        </p:txBody>
      </p:sp>
      <p:sp>
        <p:nvSpPr>
          <p:cNvPr id="12" name="Rectangle 11"/>
          <p:cNvSpPr/>
          <p:nvPr/>
        </p:nvSpPr>
        <p:spPr>
          <a:xfrm>
            <a:off x="386271" y="3853144"/>
            <a:ext cx="3600513" cy="1015663"/>
          </a:xfrm>
          <a:prstGeom prst="rect">
            <a:avLst/>
          </a:prstGeom>
        </p:spPr>
        <p:txBody>
          <a:bodyPr wrap="square">
            <a:spAutoFit/>
          </a:bodyPr>
          <a:lstStyle/>
          <a:p>
            <a:pPr>
              <a:spcAft>
                <a:spcPts val="500"/>
              </a:spcAft>
            </a:pPr>
            <a:r>
              <a:rPr lang="fr-FR" sz="2000" dirty="0" smtClean="0"/>
              <a:t>Le IAN </a:t>
            </a:r>
            <a:r>
              <a:rPr lang="fr-FR" sz="2000" dirty="0"/>
              <a:t>dans </a:t>
            </a:r>
            <a:r>
              <a:rPr lang="fr-FR" sz="2000" dirty="0">
                <a:solidFill>
                  <a:schemeClr val="accent2"/>
                </a:solidFill>
              </a:rPr>
              <a:t>l’écosystème national </a:t>
            </a:r>
            <a:r>
              <a:rPr lang="fr-FR" sz="2000" dirty="0"/>
              <a:t>et </a:t>
            </a:r>
            <a:r>
              <a:rPr lang="fr-FR" sz="2000" dirty="0">
                <a:solidFill>
                  <a:schemeClr val="accent2"/>
                </a:solidFill>
              </a:rPr>
              <a:t>académique</a:t>
            </a:r>
            <a:r>
              <a:rPr lang="fr-FR" sz="2000" dirty="0"/>
              <a:t> </a:t>
            </a:r>
            <a:r>
              <a:rPr lang="fr-FR" sz="2000" dirty="0" smtClean="0"/>
              <a:t>et </a:t>
            </a:r>
            <a:r>
              <a:rPr lang="fr-FR" sz="2000" dirty="0"/>
              <a:t>ses différentes </a:t>
            </a:r>
            <a:r>
              <a:rPr lang="fr-FR" sz="2000" dirty="0">
                <a:solidFill>
                  <a:schemeClr val="accent2"/>
                </a:solidFill>
              </a:rPr>
              <a:t>missions</a:t>
            </a:r>
            <a:r>
              <a:rPr lang="fr-FR" sz="2000" dirty="0"/>
              <a:t>.</a:t>
            </a:r>
            <a:endParaRPr lang="fr-FR" sz="1050" dirty="0" smtClean="0"/>
          </a:p>
        </p:txBody>
      </p:sp>
      <p:pic>
        <p:nvPicPr>
          <p:cNvPr id="4" name="Image 3"/>
          <p:cNvPicPr>
            <a:picLocks noChangeAspect="1"/>
          </p:cNvPicPr>
          <p:nvPr/>
        </p:nvPicPr>
        <p:blipFill rotWithShape="1">
          <a:blip r:embed="rId2"/>
          <a:srcRect b="1970"/>
          <a:stretch/>
        </p:blipFill>
        <p:spPr>
          <a:xfrm>
            <a:off x="4645104" y="1379038"/>
            <a:ext cx="7274672" cy="4488337"/>
          </a:xfrm>
          <a:prstGeom prst="rect">
            <a:avLst/>
          </a:prstGeom>
        </p:spPr>
      </p:pic>
      <p:sp>
        <p:nvSpPr>
          <p:cNvPr id="5" name="ZoneTexte 4"/>
          <p:cNvSpPr txBox="1"/>
          <p:nvPr/>
        </p:nvSpPr>
        <p:spPr>
          <a:xfrm>
            <a:off x="9253728" y="2752344"/>
            <a:ext cx="526106" cy="276999"/>
          </a:xfrm>
          <a:prstGeom prst="rect">
            <a:avLst/>
          </a:prstGeom>
          <a:noFill/>
        </p:spPr>
        <p:txBody>
          <a:bodyPr wrap="none" rtlCol="0">
            <a:spAutoFit/>
          </a:bodyPr>
          <a:lstStyle/>
          <a:p>
            <a:r>
              <a:rPr lang="fr-FR" sz="1200" dirty="0" smtClean="0">
                <a:solidFill>
                  <a:srgbClr val="7030A0"/>
                </a:solidFill>
              </a:rPr>
              <a:t>BRNE</a:t>
            </a:r>
            <a:endParaRPr lang="fr-FR" sz="1200" dirty="0">
              <a:solidFill>
                <a:srgbClr val="7030A0"/>
              </a:solidFill>
            </a:endParaRPr>
          </a:p>
        </p:txBody>
      </p:sp>
    </p:spTree>
    <p:extLst>
      <p:ext uri="{BB962C8B-B14F-4D97-AF65-F5344CB8AC3E}">
        <p14:creationId xmlns:p14="http://schemas.microsoft.com/office/powerpoint/2010/main" val="401027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72828" y="158809"/>
            <a:ext cx="4492752" cy="646331"/>
          </a:xfrm>
          <a:prstGeom prst="rect">
            <a:avLst/>
          </a:prstGeom>
          <a:noFill/>
        </p:spPr>
        <p:txBody>
          <a:bodyPr wrap="square" rtlCol="0">
            <a:spAutoFit/>
          </a:bodyPr>
          <a:lstStyle/>
          <a:p>
            <a:r>
              <a:rPr lang="fr-FR" sz="3600" dirty="0" smtClean="0"/>
              <a:t>IAN DOCUMENTATION</a:t>
            </a:r>
            <a:endParaRPr lang="fr-FR" sz="3600" dirty="0"/>
          </a:p>
        </p:txBody>
      </p:sp>
      <p:sp>
        <p:nvSpPr>
          <p:cNvPr id="5" name="Rectangle 4"/>
          <p:cNvSpPr/>
          <p:nvPr/>
        </p:nvSpPr>
        <p:spPr>
          <a:xfrm>
            <a:off x="4555980" y="917270"/>
            <a:ext cx="2527043" cy="5660524"/>
          </a:xfrm>
          <a:prstGeom prst="rect">
            <a:avLst/>
          </a:prstGeom>
          <a:solidFill>
            <a:schemeClr val="bg1">
              <a:lumMod val="85000"/>
            </a:schemeClr>
          </a:solidFill>
        </p:spPr>
        <p:txBody>
          <a:bodyPr wrap="square">
            <a:spAutoFit/>
          </a:bodyPr>
          <a:lstStyle/>
          <a:p>
            <a:r>
              <a:rPr lang="fr-FR" b="1" dirty="0" smtClean="0"/>
              <a:t>Les missions des IAN</a:t>
            </a:r>
          </a:p>
          <a:p>
            <a:endParaRPr lang="fr-FR" sz="1100" b="1" dirty="0" smtClean="0"/>
          </a:p>
          <a:p>
            <a:pPr marL="285750" indent="-285750">
              <a:spcAft>
                <a:spcPts val="500"/>
              </a:spcAft>
              <a:buFont typeface="Arial" panose="020B0604020202020204" pitchFamily="34" charset="0"/>
              <a:buChar char="•"/>
            </a:pPr>
            <a:r>
              <a:rPr lang="fr-FR" sz="1300" dirty="0" smtClean="0"/>
              <a:t> </a:t>
            </a:r>
            <a:r>
              <a:rPr lang="fr-FR" sz="1300" dirty="0"/>
              <a:t>Apporter conseil, aide et accompagnement des équipes de leur discipline dans le domaine du numérique</a:t>
            </a:r>
          </a:p>
          <a:p>
            <a:pPr marL="285750" indent="-285750">
              <a:spcAft>
                <a:spcPts val="500"/>
              </a:spcAft>
              <a:buFont typeface="Arial" panose="020B0604020202020204" pitchFamily="34" charset="0"/>
              <a:buChar char="•"/>
            </a:pPr>
            <a:r>
              <a:rPr lang="fr-FR" sz="1300" dirty="0"/>
              <a:t> Faire connaître les usages et projets numériques académiques et nationaux dans leur </a:t>
            </a:r>
            <a:r>
              <a:rPr lang="fr-FR" sz="1300" dirty="0" smtClean="0"/>
              <a:t>discipline </a:t>
            </a:r>
          </a:p>
          <a:p>
            <a:pPr marL="285750" indent="-285750">
              <a:spcAft>
                <a:spcPts val="500"/>
              </a:spcAft>
              <a:buFont typeface="Arial" panose="020B0604020202020204" pitchFamily="34" charset="0"/>
              <a:buChar char="•"/>
            </a:pPr>
            <a:r>
              <a:rPr lang="fr-FR" sz="1300" dirty="0" smtClean="0"/>
              <a:t>Contribuer </a:t>
            </a:r>
            <a:r>
              <a:rPr lang="fr-FR" sz="1300" dirty="0"/>
              <a:t>à la réflexion sur les actions à développer</a:t>
            </a:r>
          </a:p>
          <a:p>
            <a:pPr marL="285750" indent="-285750">
              <a:spcAft>
                <a:spcPts val="500"/>
              </a:spcAft>
              <a:buFont typeface="Arial" panose="020B0604020202020204" pitchFamily="34" charset="0"/>
              <a:buChar char="•"/>
            </a:pPr>
            <a:r>
              <a:rPr lang="fr-FR" sz="1300" dirty="0"/>
              <a:t> Identifier les besoins au niveau des ressources numériques pour leur discipline</a:t>
            </a:r>
          </a:p>
          <a:p>
            <a:pPr marL="285750" indent="-285750">
              <a:spcAft>
                <a:spcPts val="500"/>
              </a:spcAft>
              <a:buFont typeface="Arial" panose="020B0604020202020204" pitchFamily="34" charset="0"/>
              <a:buChar char="•"/>
            </a:pPr>
            <a:r>
              <a:rPr lang="fr-FR" sz="1300" dirty="0"/>
              <a:t> Favoriser les usages du numérique dans leur discipline</a:t>
            </a:r>
          </a:p>
          <a:p>
            <a:pPr marL="285750" indent="-285750">
              <a:spcAft>
                <a:spcPts val="500"/>
              </a:spcAft>
              <a:buFont typeface="Arial" panose="020B0604020202020204" pitchFamily="34" charset="0"/>
              <a:buChar char="•"/>
            </a:pPr>
            <a:r>
              <a:rPr lang="fr-FR" sz="1300" dirty="0"/>
              <a:t>Ainsi les IAN participent-ils à la mise en œuvre de la politique numérique académique définie par le DAN en favorisant l’intégration du numérique dans leurs disciplines.</a:t>
            </a:r>
          </a:p>
        </p:txBody>
      </p:sp>
      <p:sp>
        <p:nvSpPr>
          <p:cNvPr id="8" name="Flèche droite 7"/>
          <p:cNvSpPr/>
          <p:nvPr/>
        </p:nvSpPr>
        <p:spPr>
          <a:xfrm flipH="1">
            <a:off x="1572767" y="347472"/>
            <a:ext cx="2927950" cy="2333518"/>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t>IAN </a:t>
            </a:r>
            <a:r>
              <a:rPr lang="fr-FR" sz="2400" dirty="0" smtClean="0">
                <a:solidFill>
                  <a:schemeClr val="accent2"/>
                </a:solidFill>
              </a:rPr>
              <a:t>académiques</a:t>
            </a:r>
          </a:p>
          <a:p>
            <a:pPr algn="ctr"/>
            <a:r>
              <a:rPr lang="fr-FR" sz="2400" dirty="0" smtClean="0"/>
              <a:t>Toutes disciplines</a:t>
            </a:r>
            <a:endParaRPr lang="fr-FR" sz="2400" dirty="0"/>
          </a:p>
        </p:txBody>
      </p:sp>
      <p:sp>
        <p:nvSpPr>
          <p:cNvPr id="9" name="Flèche droite 8"/>
          <p:cNvSpPr/>
          <p:nvPr/>
        </p:nvSpPr>
        <p:spPr>
          <a:xfrm>
            <a:off x="7137888" y="347472"/>
            <a:ext cx="2940236" cy="2242169"/>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t>Ian documentation</a:t>
            </a:r>
          </a:p>
          <a:p>
            <a:pPr algn="ctr"/>
            <a:r>
              <a:rPr lang="fr-FR" sz="2400" dirty="0" smtClean="0">
                <a:solidFill>
                  <a:schemeClr val="accent2"/>
                </a:solidFill>
              </a:rPr>
              <a:t>National</a:t>
            </a:r>
            <a:endParaRPr lang="fr-FR" sz="2400" dirty="0">
              <a:solidFill>
                <a:schemeClr val="accent2"/>
              </a:solidFill>
            </a:endParaRPr>
          </a:p>
        </p:txBody>
      </p:sp>
      <p:sp>
        <p:nvSpPr>
          <p:cNvPr id="4" name="ZoneTexte 3"/>
          <p:cNvSpPr txBox="1"/>
          <p:nvPr/>
        </p:nvSpPr>
        <p:spPr>
          <a:xfrm>
            <a:off x="10555406" y="1006891"/>
            <a:ext cx="1181734" cy="1015663"/>
          </a:xfrm>
          <a:prstGeom prst="rect">
            <a:avLst/>
          </a:prstGeom>
          <a:noFill/>
        </p:spPr>
        <p:txBody>
          <a:bodyPr wrap="none" rtlCol="0">
            <a:spAutoFit/>
          </a:bodyPr>
          <a:lstStyle/>
          <a:p>
            <a:r>
              <a:rPr lang="fr-FR" sz="2000" dirty="0" smtClean="0">
                <a:solidFill>
                  <a:schemeClr val="accent5"/>
                </a:solidFill>
              </a:rPr>
              <a:t>EDUSCOL</a:t>
            </a:r>
          </a:p>
          <a:p>
            <a:r>
              <a:rPr lang="fr-FR" sz="2000" dirty="0" smtClean="0">
                <a:solidFill>
                  <a:schemeClr val="accent5"/>
                </a:solidFill>
              </a:rPr>
              <a:t>EDUNUM</a:t>
            </a:r>
          </a:p>
          <a:p>
            <a:r>
              <a:rPr lang="fr-FR" sz="2000" dirty="0" smtClean="0">
                <a:solidFill>
                  <a:schemeClr val="accent5"/>
                </a:solidFill>
              </a:rPr>
              <a:t>EDUBASE</a:t>
            </a:r>
          </a:p>
        </p:txBody>
      </p:sp>
      <p:sp>
        <p:nvSpPr>
          <p:cNvPr id="10" name="Rectangle 9"/>
          <p:cNvSpPr/>
          <p:nvPr/>
        </p:nvSpPr>
        <p:spPr>
          <a:xfrm>
            <a:off x="157353" y="917270"/>
            <a:ext cx="1854327" cy="1323439"/>
          </a:xfrm>
          <a:prstGeom prst="rect">
            <a:avLst/>
          </a:prstGeom>
        </p:spPr>
        <p:txBody>
          <a:bodyPr wrap="square">
            <a:spAutoFit/>
          </a:bodyPr>
          <a:lstStyle/>
          <a:p>
            <a:r>
              <a:rPr lang="fr-FR" sz="2000" dirty="0" smtClean="0">
                <a:solidFill>
                  <a:schemeClr val="accent5"/>
                </a:solidFill>
              </a:rPr>
              <a:t>DRANE</a:t>
            </a:r>
          </a:p>
          <a:p>
            <a:r>
              <a:rPr lang="fr-FR" sz="2000" dirty="0" smtClean="0">
                <a:solidFill>
                  <a:schemeClr val="accent5"/>
                </a:solidFill>
              </a:rPr>
              <a:t>BRNE</a:t>
            </a:r>
            <a:endParaRPr lang="fr-FR" sz="2000" dirty="0" smtClean="0">
              <a:solidFill>
                <a:schemeClr val="accent5"/>
              </a:solidFill>
            </a:endParaRPr>
          </a:p>
          <a:p>
            <a:r>
              <a:rPr lang="fr-FR" sz="2000" dirty="0" smtClean="0">
                <a:solidFill>
                  <a:schemeClr val="accent5"/>
                </a:solidFill>
              </a:rPr>
              <a:t>CRCN</a:t>
            </a:r>
          </a:p>
          <a:p>
            <a:r>
              <a:rPr lang="fr-FR" sz="2000" dirty="0" err="1" smtClean="0">
                <a:solidFill>
                  <a:schemeClr val="accent5"/>
                </a:solidFill>
              </a:rPr>
              <a:t>TraAM</a:t>
            </a:r>
            <a:endParaRPr lang="fr-FR" sz="2000" dirty="0" smtClean="0">
              <a:solidFill>
                <a:schemeClr val="accent5"/>
              </a:solidFill>
            </a:endParaRPr>
          </a:p>
        </p:txBody>
      </p:sp>
      <p:sp>
        <p:nvSpPr>
          <p:cNvPr id="3" name="Rectangle 2"/>
          <p:cNvSpPr/>
          <p:nvPr/>
        </p:nvSpPr>
        <p:spPr>
          <a:xfrm>
            <a:off x="7093211" y="4494706"/>
            <a:ext cx="2144736" cy="338554"/>
          </a:xfrm>
          <a:prstGeom prst="rect">
            <a:avLst/>
          </a:prstGeom>
        </p:spPr>
        <p:txBody>
          <a:bodyPr wrap="square">
            <a:spAutoFit/>
          </a:bodyPr>
          <a:lstStyle/>
          <a:p>
            <a:r>
              <a:rPr lang="fr-FR" sz="800" i="1" dirty="0"/>
              <a:t>https://eduscol.education.fr/2617/lettre-edunum-documentation</a:t>
            </a:r>
          </a:p>
        </p:txBody>
      </p:sp>
      <p:pic>
        <p:nvPicPr>
          <p:cNvPr id="7" name="Image 6"/>
          <p:cNvPicPr>
            <a:picLocks noChangeAspect="1"/>
          </p:cNvPicPr>
          <p:nvPr/>
        </p:nvPicPr>
        <p:blipFill rotWithShape="1">
          <a:blip r:embed="rId2"/>
          <a:srcRect b="49962"/>
          <a:stretch/>
        </p:blipFill>
        <p:spPr>
          <a:xfrm>
            <a:off x="7159829" y="3878847"/>
            <a:ext cx="2078118" cy="526270"/>
          </a:xfrm>
          <a:prstGeom prst="rect">
            <a:avLst/>
          </a:prstGeom>
        </p:spPr>
      </p:pic>
      <p:sp>
        <p:nvSpPr>
          <p:cNvPr id="11" name="Rectangle 10"/>
          <p:cNvSpPr/>
          <p:nvPr/>
        </p:nvSpPr>
        <p:spPr>
          <a:xfrm>
            <a:off x="7137888" y="6177684"/>
            <a:ext cx="2160317" cy="338554"/>
          </a:xfrm>
          <a:prstGeom prst="rect">
            <a:avLst/>
          </a:prstGeom>
        </p:spPr>
        <p:txBody>
          <a:bodyPr wrap="square">
            <a:spAutoFit/>
          </a:bodyPr>
          <a:lstStyle/>
          <a:p>
            <a:r>
              <a:rPr lang="fr-FR" sz="800" i="1" dirty="0"/>
              <a:t>https://edubase.eduscol.education.fr/recherche?q=&amp;discipline%5B%5D=Documentation</a:t>
            </a:r>
          </a:p>
        </p:txBody>
      </p:sp>
      <p:sp>
        <p:nvSpPr>
          <p:cNvPr id="12" name="Rectangle 11"/>
          <p:cNvSpPr/>
          <p:nvPr/>
        </p:nvSpPr>
        <p:spPr>
          <a:xfrm>
            <a:off x="9421242" y="5376034"/>
            <a:ext cx="2475101" cy="1169551"/>
          </a:xfrm>
          <a:prstGeom prst="rect">
            <a:avLst/>
          </a:prstGeom>
        </p:spPr>
        <p:txBody>
          <a:bodyPr wrap="square">
            <a:spAutoFit/>
          </a:bodyPr>
          <a:lstStyle/>
          <a:p>
            <a:r>
              <a:rPr lang="fr-FR" sz="1000" b="1" dirty="0" smtClean="0">
                <a:solidFill>
                  <a:srgbClr val="212529"/>
                </a:solidFill>
                <a:latin typeface="Open Sans" panose="020B0606030504020204" pitchFamily="34" charset="0"/>
              </a:rPr>
              <a:t>pour </a:t>
            </a:r>
            <a:r>
              <a:rPr lang="fr-FR" sz="1000" b="1" dirty="0">
                <a:solidFill>
                  <a:srgbClr val="212529"/>
                </a:solidFill>
                <a:latin typeface="Open Sans" panose="020B0606030504020204" pitchFamily="34" charset="0"/>
              </a:rPr>
              <a:t>expérimenter, s’inspirer, se former</a:t>
            </a:r>
            <a:endParaRPr lang="fr-FR" sz="1000" dirty="0">
              <a:solidFill>
                <a:srgbClr val="212529"/>
              </a:solidFill>
              <a:latin typeface="Open Sans" panose="020B0606030504020204" pitchFamily="34" charset="0"/>
            </a:endParaRPr>
          </a:p>
          <a:p>
            <a:r>
              <a:rPr lang="fr-FR" sz="1000" dirty="0" smtClean="0">
                <a:solidFill>
                  <a:srgbClr val="212529"/>
                </a:solidFill>
                <a:latin typeface="Open Sans" panose="020B0606030504020204" pitchFamily="34" charset="0"/>
              </a:rPr>
              <a:t>Pour les enseignants</a:t>
            </a:r>
            <a:r>
              <a:rPr lang="fr-FR" sz="1000" dirty="0">
                <a:solidFill>
                  <a:srgbClr val="212529"/>
                </a:solidFill>
                <a:latin typeface="Open Sans" panose="020B0606030504020204" pitchFamily="34" charset="0"/>
              </a:rPr>
              <a:t>, </a:t>
            </a:r>
            <a:r>
              <a:rPr lang="fr-FR" sz="1000" dirty="0" smtClean="0">
                <a:solidFill>
                  <a:srgbClr val="212529"/>
                </a:solidFill>
                <a:latin typeface="Open Sans" panose="020B0606030504020204" pitchFamily="34" charset="0"/>
              </a:rPr>
              <a:t>formateurs…</a:t>
            </a:r>
          </a:p>
          <a:p>
            <a:r>
              <a:rPr lang="fr-FR" sz="1000" dirty="0" smtClean="0">
                <a:solidFill>
                  <a:srgbClr val="212529"/>
                </a:solidFill>
                <a:latin typeface="Open Sans" panose="020B0606030504020204" pitchFamily="34" charset="0"/>
              </a:rPr>
              <a:t>Permet </a:t>
            </a:r>
            <a:r>
              <a:rPr lang="fr-FR" sz="1000" dirty="0">
                <a:solidFill>
                  <a:srgbClr val="212529"/>
                </a:solidFill>
                <a:latin typeface="Open Sans" panose="020B0606030504020204" pitchFamily="34" charset="0"/>
              </a:rPr>
              <a:t>de rechercher </a:t>
            </a:r>
            <a:r>
              <a:rPr lang="fr-FR" sz="1000" b="1" dirty="0">
                <a:solidFill>
                  <a:srgbClr val="212529"/>
                </a:solidFill>
                <a:latin typeface="Open Sans" panose="020B0606030504020204" pitchFamily="34" charset="0"/>
              </a:rPr>
              <a:t>un scénario pédagogique </a:t>
            </a:r>
            <a:r>
              <a:rPr lang="fr-FR" sz="1000" dirty="0">
                <a:solidFill>
                  <a:srgbClr val="212529"/>
                </a:solidFill>
                <a:latin typeface="Open Sans" panose="020B0606030504020204" pitchFamily="34" charset="0"/>
              </a:rPr>
              <a:t>élaboré</a:t>
            </a:r>
            <a:r>
              <a:rPr lang="fr-FR" sz="1000" b="1" dirty="0">
                <a:solidFill>
                  <a:srgbClr val="212529"/>
                </a:solidFill>
                <a:latin typeface="Open Sans" panose="020B0606030504020204" pitchFamily="34" charset="0"/>
              </a:rPr>
              <a:t> en académie</a:t>
            </a:r>
            <a:r>
              <a:rPr lang="fr-FR" sz="1000" dirty="0">
                <a:solidFill>
                  <a:srgbClr val="212529"/>
                </a:solidFill>
                <a:latin typeface="Open Sans" panose="020B0606030504020204" pitchFamily="34" charset="0"/>
              </a:rPr>
              <a:t> en lien avec les</a:t>
            </a:r>
            <a:r>
              <a:rPr lang="fr-FR" sz="1000" b="1" dirty="0">
                <a:solidFill>
                  <a:srgbClr val="212529"/>
                </a:solidFill>
                <a:latin typeface="Open Sans" panose="020B0606030504020204" pitchFamily="34" charset="0"/>
              </a:rPr>
              <a:t> programmes</a:t>
            </a:r>
            <a:r>
              <a:rPr lang="fr-FR" sz="1000" dirty="0">
                <a:solidFill>
                  <a:srgbClr val="212529"/>
                </a:solidFill>
                <a:latin typeface="Open Sans" panose="020B0606030504020204" pitchFamily="34" charset="0"/>
              </a:rPr>
              <a:t> ainsi qu'avec </a:t>
            </a:r>
            <a:r>
              <a:rPr lang="fr-FR" sz="1000" b="1" dirty="0">
                <a:solidFill>
                  <a:srgbClr val="212529"/>
                </a:solidFill>
                <a:latin typeface="Open Sans" panose="020B0606030504020204" pitchFamily="34" charset="0"/>
              </a:rPr>
              <a:t>le numérique éducatif</a:t>
            </a:r>
            <a:r>
              <a:rPr lang="fr-FR" sz="1000" dirty="0">
                <a:solidFill>
                  <a:srgbClr val="212529"/>
                </a:solidFill>
                <a:latin typeface="Open Sans" panose="020B0606030504020204" pitchFamily="34" charset="0"/>
              </a:rPr>
              <a:t> </a:t>
            </a:r>
            <a:endParaRPr lang="fr-FR" sz="1000" b="0" i="0" dirty="0">
              <a:solidFill>
                <a:srgbClr val="212529"/>
              </a:solidFill>
              <a:effectLst/>
              <a:latin typeface="Open Sans" panose="020B0606030504020204" pitchFamily="34" charset="0"/>
            </a:endParaRPr>
          </a:p>
        </p:txBody>
      </p:sp>
      <p:sp>
        <p:nvSpPr>
          <p:cNvPr id="13" name="Rectangle 12"/>
          <p:cNvSpPr/>
          <p:nvPr/>
        </p:nvSpPr>
        <p:spPr>
          <a:xfrm>
            <a:off x="9421242" y="3536581"/>
            <a:ext cx="2597210" cy="1631216"/>
          </a:xfrm>
          <a:prstGeom prst="rect">
            <a:avLst/>
          </a:prstGeom>
        </p:spPr>
        <p:txBody>
          <a:bodyPr wrap="square">
            <a:spAutoFit/>
          </a:bodyPr>
          <a:lstStyle/>
          <a:p>
            <a:r>
              <a:rPr lang="fr-FR" sz="1000" b="1" dirty="0">
                <a:solidFill>
                  <a:srgbClr val="212529"/>
                </a:solidFill>
                <a:latin typeface="Open Sans" panose="020B0606030504020204" pitchFamily="34" charset="0"/>
              </a:rPr>
              <a:t>Les lettres </a:t>
            </a:r>
            <a:r>
              <a:rPr lang="fr-FR" sz="1000" b="1" dirty="0" err="1">
                <a:solidFill>
                  <a:srgbClr val="212529"/>
                </a:solidFill>
                <a:latin typeface="Open Sans" panose="020B0606030504020204" pitchFamily="34" charset="0"/>
              </a:rPr>
              <a:t>ÉduNum</a:t>
            </a:r>
            <a:r>
              <a:rPr lang="fr-FR" sz="1000" b="1" dirty="0">
                <a:solidFill>
                  <a:srgbClr val="212529"/>
                </a:solidFill>
                <a:latin typeface="Open Sans" panose="020B0606030504020204" pitchFamily="34" charset="0"/>
              </a:rPr>
              <a:t> documentation </a:t>
            </a:r>
            <a:r>
              <a:rPr lang="fr-FR" sz="1000" dirty="0">
                <a:solidFill>
                  <a:srgbClr val="212529"/>
                </a:solidFill>
                <a:latin typeface="Open Sans" panose="020B0606030504020204" pitchFamily="34" charset="0"/>
              </a:rPr>
              <a:t>résument régulièrement l'activité pédagogique du numérique. En proposant une présentation d'actions nationales ou académiques, d'événements ou de ressources pédagogiques, elles permettent aux enseignants de développer leur pratique et d'élargir l'usage du numérique en classe</a:t>
            </a:r>
            <a:r>
              <a:rPr lang="fr-FR" sz="1000" dirty="0" smtClean="0">
                <a:solidFill>
                  <a:srgbClr val="212529"/>
                </a:solidFill>
                <a:latin typeface="Open Sans" panose="020B0606030504020204" pitchFamily="34" charset="0"/>
              </a:rPr>
              <a:t>.</a:t>
            </a:r>
          </a:p>
        </p:txBody>
      </p:sp>
      <p:pic>
        <p:nvPicPr>
          <p:cNvPr id="14" name="Image 13"/>
          <p:cNvPicPr>
            <a:picLocks noChangeAspect="1"/>
          </p:cNvPicPr>
          <p:nvPr/>
        </p:nvPicPr>
        <p:blipFill rotWithShape="1">
          <a:blip r:embed="rId3"/>
          <a:srcRect r="45598" b="81231"/>
          <a:stretch/>
        </p:blipFill>
        <p:spPr>
          <a:xfrm>
            <a:off x="7242952" y="2469926"/>
            <a:ext cx="1845255" cy="560049"/>
          </a:xfrm>
          <a:prstGeom prst="rect">
            <a:avLst/>
          </a:prstGeom>
        </p:spPr>
      </p:pic>
      <p:sp>
        <p:nvSpPr>
          <p:cNvPr id="15" name="Rectangle 14"/>
          <p:cNvSpPr/>
          <p:nvPr/>
        </p:nvSpPr>
        <p:spPr>
          <a:xfrm>
            <a:off x="7206060" y="3070569"/>
            <a:ext cx="2052333" cy="338554"/>
          </a:xfrm>
          <a:prstGeom prst="rect">
            <a:avLst/>
          </a:prstGeom>
        </p:spPr>
        <p:txBody>
          <a:bodyPr wrap="square">
            <a:spAutoFit/>
          </a:bodyPr>
          <a:lstStyle/>
          <a:p>
            <a:r>
              <a:rPr lang="fr-FR" sz="800" i="1" dirty="0"/>
              <a:t>https://eduscol.education.fr/2463/documentation</a:t>
            </a:r>
          </a:p>
        </p:txBody>
      </p:sp>
      <p:pic>
        <p:nvPicPr>
          <p:cNvPr id="16" name="Image 15"/>
          <p:cNvPicPr>
            <a:picLocks noChangeAspect="1"/>
          </p:cNvPicPr>
          <p:nvPr/>
        </p:nvPicPr>
        <p:blipFill>
          <a:blip r:embed="rId4"/>
          <a:stretch>
            <a:fillRect/>
          </a:stretch>
        </p:blipFill>
        <p:spPr>
          <a:xfrm>
            <a:off x="7206060" y="5376034"/>
            <a:ext cx="2052333" cy="671175"/>
          </a:xfrm>
          <a:prstGeom prst="rect">
            <a:avLst/>
          </a:prstGeom>
        </p:spPr>
      </p:pic>
      <p:sp>
        <p:nvSpPr>
          <p:cNvPr id="17" name="Rectangle 16"/>
          <p:cNvSpPr/>
          <p:nvPr/>
        </p:nvSpPr>
        <p:spPr>
          <a:xfrm>
            <a:off x="9377392" y="2863056"/>
            <a:ext cx="2518951" cy="400110"/>
          </a:xfrm>
          <a:prstGeom prst="rect">
            <a:avLst/>
          </a:prstGeom>
        </p:spPr>
        <p:txBody>
          <a:bodyPr wrap="square">
            <a:spAutoFit/>
          </a:bodyPr>
          <a:lstStyle/>
          <a:p>
            <a:r>
              <a:rPr lang="fr-FR" sz="1000" b="1" dirty="0">
                <a:solidFill>
                  <a:srgbClr val="212529"/>
                </a:solidFill>
                <a:latin typeface="Open Sans" panose="020B0606030504020204" pitchFamily="34" charset="0"/>
              </a:rPr>
              <a:t>Actualités </a:t>
            </a:r>
            <a:r>
              <a:rPr lang="fr-FR" sz="1000" dirty="0">
                <a:solidFill>
                  <a:srgbClr val="212529"/>
                </a:solidFill>
                <a:latin typeface="Open Sans" panose="020B0606030504020204" pitchFamily="34" charset="0"/>
              </a:rPr>
              <a:t>et accès à toutes les informations de la </a:t>
            </a:r>
            <a:r>
              <a:rPr lang="fr-FR" sz="1000" dirty="0" err="1">
                <a:solidFill>
                  <a:srgbClr val="212529"/>
                </a:solidFill>
                <a:latin typeface="Open Sans" panose="020B0606030504020204" pitchFamily="34" charset="0"/>
              </a:rPr>
              <a:t>discipline.Édubase</a:t>
            </a:r>
            <a:r>
              <a:rPr lang="fr-FR" sz="1000" dirty="0">
                <a:solidFill>
                  <a:srgbClr val="212529"/>
                </a:solidFill>
                <a:latin typeface="Open Sans" panose="020B0606030504020204" pitchFamily="34" charset="0"/>
              </a:rPr>
              <a:t> </a:t>
            </a:r>
            <a:endParaRPr lang="fr-FR" sz="1000" dirty="0"/>
          </a:p>
        </p:txBody>
      </p:sp>
      <p:pic>
        <p:nvPicPr>
          <p:cNvPr id="18" name="Image 17"/>
          <p:cNvPicPr>
            <a:picLocks noChangeAspect="1"/>
          </p:cNvPicPr>
          <p:nvPr/>
        </p:nvPicPr>
        <p:blipFill>
          <a:blip r:embed="rId5"/>
          <a:stretch>
            <a:fillRect/>
          </a:stretch>
        </p:blipFill>
        <p:spPr>
          <a:xfrm>
            <a:off x="17139" y="2650314"/>
            <a:ext cx="3414643" cy="758809"/>
          </a:xfrm>
          <a:prstGeom prst="rect">
            <a:avLst/>
          </a:prstGeom>
        </p:spPr>
      </p:pic>
      <p:sp>
        <p:nvSpPr>
          <p:cNvPr id="19" name="Rectangle 18"/>
          <p:cNvSpPr/>
          <p:nvPr/>
        </p:nvSpPr>
        <p:spPr>
          <a:xfrm>
            <a:off x="60044" y="3288976"/>
            <a:ext cx="2342013" cy="338554"/>
          </a:xfrm>
          <a:prstGeom prst="rect">
            <a:avLst/>
          </a:prstGeom>
        </p:spPr>
        <p:txBody>
          <a:bodyPr wrap="square">
            <a:spAutoFit/>
          </a:bodyPr>
          <a:lstStyle/>
          <a:p>
            <a:r>
              <a:rPr lang="fr-FR" sz="800" i="1" dirty="0"/>
              <a:t>https://drane.ac-lyon.fr/spip/Interlocuteurs-Academiques-au</a:t>
            </a:r>
          </a:p>
        </p:txBody>
      </p:sp>
      <p:sp>
        <p:nvSpPr>
          <p:cNvPr id="6" name="ZoneTexte 5"/>
          <p:cNvSpPr txBox="1"/>
          <p:nvPr/>
        </p:nvSpPr>
        <p:spPr>
          <a:xfrm>
            <a:off x="32759" y="3722260"/>
            <a:ext cx="4405309" cy="507831"/>
          </a:xfrm>
          <a:prstGeom prst="rect">
            <a:avLst/>
          </a:prstGeom>
          <a:noFill/>
        </p:spPr>
        <p:txBody>
          <a:bodyPr wrap="none" rtlCol="0">
            <a:spAutoFit/>
          </a:bodyPr>
          <a:lstStyle/>
          <a:p>
            <a:r>
              <a:rPr lang="fr-FR" dirty="0" smtClean="0">
                <a:solidFill>
                  <a:schemeClr val="accent5"/>
                </a:solidFill>
              </a:rPr>
              <a:t>BRNE - Ressources numériques pour l’école : </a:t>
            </a:r>
          </a:p>
          <a:p>
            <a:r>
              <a:rPr lang="fr-FR" sz="900" i="1" dirty="0"/>
              <a:t>https://drane.ac-lyon.fr/spip/Les-ressources-numeriques-pour-l</a:t>
            </a:r>
          </a:p>
        </p:txBody>
      </p:sp>
      <p:sp>
        <p:nvSpPr>
          <p:cNvPr id="20" name="ZoneTexte 19"/>
          <p:cNvSpPr txBox="1"/>
          <p:nvPr/>
        </p:nvSpPr>
        <p:spPr>
          <a:xfrm>
            <a:off x="60044" y="4494706"/>
            <a:ext cx="4315434" cy="2000548"/>
          </a:xfrm>
          <a:prstGeom prst="rect">
            <a:avLst/>
          </a:prstGeom>
          <a:noFill/>
        </p:spPr>
        <p:txBody>
          <a:bodyPr wrap="square" rtlCol="0">
            <a:spAutoFit/>
          </a:bodyPr>
          <a:lstStyle/>
          <a:p>
            <a:r>
              <a:rPr lang="fr-FR" dirty="0" err="1">
                <a:solidFill>
                  <a:schemeClr val="accent5"/>
                </a:solidFill>
              </a:rPr>
              <a:t>TraAM</a:t>
            </a:r>
            <a:endParaRPr lang="fr-FR" dirty="0">
              <a:solidFill>
                <a:schemeClr val="accent5"/>
              </a:solidFill>
            </a:endParaRPr>
          </a:p>
          <a:p>
            <a:pPr fontAlgn="base"/>
            <a:r>
              <a:rPr lang="fr-FR" sz="1000" dirty="0" err="1"/>
              <a:t>Co-pilotés</a:t>
            </a:r>
            <a:r>
              <a:rPr lang="fr-FR" sz="1000" dirty="0"/>
              <a:t> par la DNE et l'inspection générale de l’éducation, du sport et de la recherche, les </a:t>
            </a:r>
            <a:r>
              <a:rPr lang="fr-FR" sz="1000" dirty="0" err="1"/>
              <a:t>TraAM</a:t>
            </a:r>
            <a:r>
              <a:rPr lang="fr-FR" sz="1000" dirty="0"/>
              <a:t> sont fondés sur la mutualisation inter-académique, et s'appuient sur des expérimentations dans des classes. Ils associent les équipes académiques du </a:t>
            </a:r>
            <a:r>
              <a:rPr lang="fr-FR" sz="1000" b="1" dirty="0"/>
              <a:t>premier et du second degré</a:t>
            </a:r>
            <a:r>
              <a:rPr lang="fr-FR" sz="1000" dirty="0"/>
              <a:t>.</a:t>
            </a:r>
          </a:p>
          <a:p>
            <a:pPr fontAlgn="base"/>
            <a:r>
              <a:rPr lang="fr-FR" sz="1000" dirty="0"/>
              <a:t>Les </a:t>
            </a:r>
            <a:r>
              <a:rPr lang="fr-FR" sz="1000" dirty="0" err="1"/>
              <a:t>TraAM</a:t>
            </a:r>
            <a:r>
              <a:rPr lang="fr-FR" sz="1000" dirty="0"/>
              <a:t> aboutissent à des productions de scénarios pédagogiques du numérique en lien avec le </a:t>
            </a:r>
            <a:r>
              <a:rPr lang="fr-FR" sz="1000" u="sng" dirty="0">
                <a:hlinkClick r:id="rId6"/>
              </a:rPr>
              <a:t>cadre de référence des compétences numériques</a:t>
            </a:r>
            <a:r>
              <a:rPr lang="fr-FR" sz="1000" dirty="0"/>
              <a:t> (CRCN) et participent au développement d’une culture numérique. Ces scénarios sont partagés dans </a:t>
            </a:r>
            <a:r>
              <a:rPr lang="fr-FR" sz="1000" u="sng" dirty="0" err="1">
                <a:hlinkClick r:id="rId7"/>
              </a:rPr>
              <a:t>Édubase</a:t>
            </a:r>
            <a:r>
              <a:rPr lang="fr-FR" sz="1000" dirty="0"/>
              <a:t>. </a:t>
            </a:r>
            <a:endParaRPr lang="fr-FR" sz="1000" dirty="0" smtClean="0"/>
          </a:p>
          <a:p>
            <a:pPr fontAlgn="base"/>
            <a:endParaRPr lang="fr-FR" sz="1000" dirty="0"/>
          </a:p>
          <a:p>
            <a:r>
              <a:rPr lang="fr-FR" sz="800" i="1" dirty="0"/>
              <a:t>https://eduscol.education.fr/2452/les-travaux-academiques-mutualises-traam-bilans-et-perspectives</a:t>
            </a:r>
          </a:p>
        </p:txBody>
      </p:sp>
    </p:spTree>
    <p:extLst>
      <p:ext uri="{BB962C8B-B14F-4D97-AF65-F5344CB8AC3E}">
        <p14:creationId xmlns:p14="http://schemas.microsoft.com/office/powerpoint/2010/main" val="378048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flipH="1">
            <a:off x="4425696" y="2048256"/>
            <a:ext cx="3483864" cy="1200329"/>
          </a:xfrm>
          <a:prstGeom prst="rect">
            <a:avLst/>
          </a:prstGeom>
          <a:noFill/>
        </p:spPr>
        <p:txBody>
          <a:bodyPr wrap="square" rtlCol="0">
            <a:spAutoFit/>
          </a:bodyPr>
          <a:lstStyle/>
          <a:p>
            <a:r>
              <a:rPr lang="fr-FR" sz="7200" dirty="0" smtClean="0">
                <a:solidFill>
                  <a:schemeClr val="accent5"/>
                </a:solidFill>
              </a:rPr>
              <a:t>MERCI !</a:t>
            </a:r>
            <a:endParaRPr lang="fr-FR" sz="7200" dirty="0">
              <a:solidFill>
                <a:schemeClr val="accent5"/>
              </a:solidFill>
            </a:endParaRPr>
          </a:p>
        </p:txBody>
      </p:sp>
      <p:pic>
        <p:nvPicPr>
          <p:cNvPr id="3" name="Image 2"/>
          <p:cNvPicPr>
            <a:picLocks noChangeAspect="1"/>
          </p:cNvPicPr>
          <p:nvPr/>
        </p:nvPicPr>
        <p:blipFill>
          <a:blip r:embed="rId2"/>
          <a:stretch>
            <a:fillRect/>
          </a:stretch>
        </p:blipFill>
        <p:spPr>
          <a:xfrm>
            <a:off x="4804791" y="3801808"/>
            <a:ext cx="2381250" cy="2162175"/>
          </a:xfrm>
          <a:prstGeom prst="rect">
            <a:avLst/>
          </a:prstGeom>
        </p:spPr>
      </p:pic>
    </p:spTree>
    <p:extLst>
      <p:ext uri="{BB962C8B-B14F-4D97-AF65-F5344CB8AC3E}">
        <p14:creationId xmlns:p14="http://schemas.microsoft.com/office/powerpoint/2010/main" val="31640639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534</Words>
  <Application>Microsoft Office PowerPoint</Application>
  <PresentationFormat>Grand écran</PresentationFormat>
  <Paragraphs>79</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Open Sans</vt:lpstr>
      <vt:lpstr>Thème Office</vt:lpstr>
      <vt:lpstr>IAN documentation</vt:lpstr>
      <vt:lpstr>Présentation PowerPoint</vt:lpstr>
      <vt:lpstr>Présentation PowerPoint</vt:lpstr>
      <vt:lpstr>Présentation PowerPoint</vt:lpstr>
      <vt:lpstr>Présentation PowerPoint</vt:lpstr>
      <vt:lpstr>Présentation PowerPoint</vt:lpstr>
      <vt:lpstr>Présentation PowerPoint</vt:lpstr>
    </vt:vector>
  </TitlesOfParts>
  <Company>LYCEE ETIENNE MIMARD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LYCEE ETIENNE MIMARD</dc:creator>
  <cp:lastModifiedBy>LYCEE ETIENNE MIMARD</cp:lastModifiedBy>
  <cp:revision>18</cp:revision>
  <dcterms:created xsi:type="dcterms:W3CDTF">2023-11-16T15:39:35Z</dcterms:created>
  <dcterms:modified xsi:type="dcterms:W3CDTF">2023-11-20T13:42:21Z</dcterms:modified>
</cp:coreProperties>
</file>