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882" r:id="rId2"/>
    <p:sldId id="883" r:id="rId3"/>
    <p:sldId id="884" r:id="rId4"/>
    <p:sldId id="885" r:id="rId5"/>
    <p:sldId id="886" r:id="rId6"/>
    <p:sldId id="887" r:id="rId7"/>
    <p:sldId id="888" r:id="rId8"/>
    <p:sldId id="889" r:id="rId9"/>
    <p:sldId id="890" r:id="rId10"/>
    <p:sldId id="891" r:id="rId11"/>
    <p:sldId id="892" r:id="rId12"/>
    <p:sldId id="893" r:id="rId13"/>
    <p:sldId id="894" r:id="rId14"/>
    <p:sldId id="895" r:id="rId15"/>
    <p:sldId id="897" r:id="rId16"/>
    <p:sldId id="898" r:id="rId17"/>
    <p:sldId id="899" r:id="rId18"/>
    <p:sldId id="901" r:id="rId19"/>
    <p:sldId id="909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81" autoAdjust="0"/>
    <p:restoredTop sz="94660"/>
  </p:normalViewPr>
  <p:slideViewPr>
    <p:cSldViewPr snapToGrid="0">
      <p:cViewPr varScale="1">
        <p:scale>
          <a:sx n="73" d="100"/>
          <a:sy n="73" d="100"/>
        </p:scale>
        <p:origin x="51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smtClean="0"/>
              <a:t>Evening college Fondements pour des relations saines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fr-FR" smtClean="0"/>
              <a:t>1/10/2018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B7C932-27DF-4935-934B-FE9CDF0AA7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1123531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smtClean="0"/>
              <a:t>Evening college Fondements pour des relations saines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fr-FR" smtClean="0"/>
              <a:t>1/10/2018</a:t>
            </a:r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13E100-3396-4B4A-980F-835108EABD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151604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1DD4-489C-4756-BC1B-1ABFD01B7294}" type="datetimeFigureOut">
              <a:rPr lang="fr-FR" smtClean="0"/>
              <a:t>23/03/2019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1EAA-0E0A-4F16-A860-3885768D7D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6735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1DD4-489C-4756-BC1B-1ABFD01B7294}" type="datetimeFigureOut">
              <a:rPr lang="fr-FR" smtClean="0"/>
              <a:t>23/03/2019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1EAA-0E0A-4F16-A860-3885768D7D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3745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1DD4-489C-4756-BC1B-1ABFD01B7294}" type="datetimeFigureOut">
              <a:rPr lang="fr-FR" smtClean="0"/>
              <a:t>23/03/2019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1EAA-0E0A-4F16-A860-3885768D7D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9022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344" y="-15954"/>
            <a:ext cx="12260688" cy="688990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33" y="5135247"/>
            <a:ext cx="1253067" cy="128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899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1DD4-489C-4756-BC1B-1ABFD01B7294}" type="datetimeFigureOut">
              <a:rPr lang="fr-FR" smtClean="0"/>
              <a:t>23/03/2019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1EAA-0E0A-4F16-A860-3885768D7D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306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1DD4-489C-4756-BC1B-1ABFD01B7294}" type="datetimeFigureOut">
              <a:rPr lang="fr-FR" smtClean="0"/>
              <a:t>23/03/2019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1EAA-0E0A-4F16-A860-3885768D7D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6842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1DD4-489C-4756-BC1B-1ABFD01B7294}" type="datetimeFigureOut">
              <a:rPr lang="fr-FR" smtClean="0"/>
              <a:t>23/03/2019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1EAA-0E0A-4F16-A860-3885768D7D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4977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1DD4-489C-4756-BC1B-1ABFD01B7294}" type="datetimeFigureOut">
              <a:rPr lang="fr-FR" smtClean="0"/>
              <a:t>23/03/2019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1EAA-0E0A-4F16-A860-3885768D7D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406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1DD4-489C-4756-BC1B-1ABFD01B7294}" type="datetimeFigureOut">
              <a:rPr lang="fr-FR" smtClean="0"/>
              <a:t>23/03/2019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1EAA-0E0A-4F16-A860-3885768D7D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5949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1DD4-489C-4756-BC1B-1ABFD01B7294}" type="datetimeFigureOut">
              <a:rPr lang="fr-FR" smtClean="0"/>
              <a:t>23/03/2019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1EAA-0E0A-4F16-A860-3885768D7D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9475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1DD4-489C-4756-BC1B-1ABFD01B7294}" type="datetimeFigureOut">
              <a:rPr lang="fr-FR" smtClean="0"/>
              <a:t>23/03/2019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1EAA-0E0A-4F16-A860-3885768D7D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0540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1DD4-489C-4756-BC1B-1ABFD01B7294}" type="datetimeFigureOut">
              <a:rPr lang="fr-FR" smtClean="0"/>
              <a:t>23/03/2019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1EAA-0E0A-4F16-A860-3885768D7D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3613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D1DD4-489C-4756-BC1B-1ABFD01B7294}" type="datetimeFigureOut">
              <a:rPr lang="fr-FR" smtClean="0"/>
              <a:t>23/03/2019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21EAA-0E0A-4F16-A860-3885768D7D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7766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2"/>
          <p:cNvSpPr txBox="1">
            <a:spLocks/>
          </p:cNvSpPr>
          <p:nvPr/>
        </p:nvSpPr>
        <p:spPr>
          <a:xfrm>
            <a:off x="4614595" y="2585837"/>
            <a:ext cx="5826983" cy="14420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 smtClean="0">
                <a:latin typeface="Arial Narrow" panose="020B0606020202030204" pitchFamily="34" charset="0"/>
              </a:rPr>
              <a:t>Professeurs documentalistes</a:t>
            </a:r>
          </a:p>
          <a:p>
            <a:r>
              <a:rPr lang="fr-FR" sz="3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Un projet documentaire</a:t>
            </a:r>
            <a:endParaRPr lang="fr-FR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Sous-titre 3"/>
          <p:cNvSpPr txBox="1">
            <a:spLocks/>
          </p:cNvSpPr>
          <p:nvPr/>
        </p:nvSpPr>
        <p:spPr>
          <a:xfrm>
            <a:off x="4614595" y="4558937"/>
            <a:ext cx="5826983" cy="152835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8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Jeudi 21 mars 2019</a:t>
            </a:r>
            <a:endParaRPr lang="fr-FR" sz="18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endParaRPr lang="fr-FR" dirty="0"/>
          </a:p>
        </p:txBody>
      </p:sp>
      <p:grpSp>
        <p:nvGrpSpPr>
          <p:cNvPr id="8" name="Grouper 9"/>
          <p:cNvGrpSpPr/>
          <p:nvPr/>
        </p:nvGrpSpPr>
        <p:grpSpPr>
          <a:xfrm>
            <a:off x="4708314" y="2238108"/>
            <a:ext cx="525531" cy="171686"/>
            <a:chOff x="5391302" y="1426464"/>
            <a:chExt cx="604579" cy="197510"/>
          </a:xfrm>
          <a:solidFill>
            <a:schemeClr val="bg1"/>
          </a:solidFill>
        </p:grpSpPr>
        <p:sp>
          <p:nvSpPr>
            <p:cNvPr id="9" name="Rectangle 8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05991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Notion de projet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b="1" dirty="0" smtClean="0"/>
              <a:t>CONTRATS d’OBJECTIFS TRIPARTITES</a:t>
            </a:r>
          </a:p>
          <a:p>
            <a:pPr marL="0" indent="0">
              <a:buNone/>
            </a:pPr>
            <a:r>
              <a:rPr lang="fr-FR" dirty="0"/>
              <a:t>circulaire n° 2015-004 du </a:t>
            </a:r>
            <a:r>
              <a:rPr lang="fr-FR" dirty="0" smtClean="0"/>
              <a:t>14 janvier 2015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Le rapport annuel sur le fonctionnement pédagogique de l'établissement (art. L. 421-4) contribue à mesurer annuellement les résultats obtenus et les objectifs atteints ou qui restent à atteindre au regard du projet d'établissement.</a:t>
            </a: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Des </a:t>
            </a:r>
            <a:r>
              <a:rPr lang="fr-FR" dirty="0"/>
              <a:t>indicateurs permettant d'apprécier la réalisation des objectifs seront mentionnés dans le contrat : ils pourront être extraits, par exemple, de l'outil APAE (Aide au pilotage et à l'auto-évaluation des établissements) ou encore des bases de données de la collectivité.</a:t>
            </a:r>
          </a:p>
        </p:txBody>
      </p:sp>
    </p:spTree>
    <p:extLst>
      <p:ext uri="{BB962C8B-B14F-4D97-AF65-F5344CB8AC3E}">
        <p14:creationId xmlns:p14="http://schemas.microsoft.com/office/powerpoint/2010/main" val="63956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Notion de projet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Circulaire du 28 mars 2017</a:t>
            </a:r>
          </a:p>
          <a:p>
            <a:pPr marL="0" indent="0">
              <a:buNone/>
            </a:pPr>
            <a:r>
              <a:rPr lang="fr-FR" dirty="0"/>
              <a:t>Les missions des professeurs </a:t>
            </a:r>
            <a:r>
              <a:rPr lang="fr-FR" dirty="0" smtClean="0"/>
              <a:t>documentalistes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« Ils </a:t>
            </a:r>
            <a:r>
              <a:rPr lang="fr-FR" dirty="0"/>
              <a:t>ont la responsabilité du centre de documentation et d'information (CDI), lieu de formation, de lecture, de culture et d'accès à </a:t>
            </a:r>
            <a:r>
              <a:rPr lang="fr-FR" dirty="0" smtClean="0"/>
              <a:t>l'information »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328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Notion de projet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Circulaire du 28 mars 2017</a:t>
            </a:r>
          </a:p>
          <a:p>
            <a:pPr marL="0" indent="0">
              <a:buNone/>
            </a:pPr>
            <a:r>
              <a:rPr lang="fr-FR" dirty="0" smtClean="0"/>
              <a:t>3 missions :</a:t>
            </a:r>
          </a:p>
          <a:p>
            <a:pPr marL="0" indent="0">
              <a:buNone/>
            </a:pPr>
            <a:r>
              <a:rPr lang="fr-FR" dirty="0"/>
              <a:t>E</a:t>
            </a:r>
            <a:r>
              <a:rPr lang="fr-FR" dirty="0" smtClean="0"/>
              <a:t>nseignant </a:t>
            </a:r>
            <a:r>
              <a:rPr lang="fr-FR" dirty="0"/>
              <a:t>et maître d'œuvre de l'acquisition par les élèves d'une culture de l'information et des </a:t>
            </a:r>
            <a:r>
              <a:rPr lang="fr-FR" dirty="0" smtClean="0"/>
              <a:t>médias.</a:t>
            </a:r>
          </a:p>
          <a:p>
            <a:pPr marL="0" indent="0">
              <a:buNone/>
            </a:pPr>
            <a:r>
              <a:rPr lang="fr-FR" dirty="0"/>
              <a:t>M</a:t>
            </a:r>
            <a:r>
              <a:rPr lang="fr-FR" dirty="0" smtClean="0"/>
              <a:t>aître </a:t>
            </a:r>
            <a:r>
              <a:rPr lang="fr-FR" dirty="0"/>
              <a:t>d'œuvre de l'organisation des ressources pédagogiques et documentaires de l'établissement et de leur mise à </a:t>
            </a:r>
            <a:r>
              <a:rPr lang="fr-FR" dirty="0" smtClean="0"/>
              <a:t>disposition </a:t>
            </a:r>
          </a:p>
          <a:p>
            <a:pPr marL="0" indent="0">
              <a:buNone/>
            </a:pPr>
            <a:r>
              <a:rPr lang="fr-FR" dirty="0"/>
              <a:t>A</a:t>
            </a:r>
            <a:r>
              <a:rPr lang="fr-FR" dirty="0" smtClean="0"/>
              <a:t>cteur </a:t>
            </a:r>
            <a:r>
              <a:rPr lang="fr-FR" dirty="0"/>
              <a:t>de l'ouverture de l'établissement sur son environnement éducatif, culturel et professionnel.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86632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Notion de projet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dirty="0" smtClean="0"/>
              <a:t>Circulaire du 28 mars 2017</a:t>
            </a:r>
          </a:p>
          <a:p>
            <a:pPr marL="0" indent="0">
              <a:buNone/>
            </a:pPr>
            <a:r>
              <a:rPr lang="fr-FR" b="1" dirty="0"/>
              <a:t>Avec les autres membres de la communauté pédagogique et éducative </a:t>
            </a:r>
            <a:r>
              <a:rPr lang="fr-FR" dirty="0"/>
              <a:t>et </a:t>
            </a:r>
            <a:r>
              <a:rPr lang="fr-FR" b="1" dirty="0"/>
              <a:t>dans le cadre du projet d'établissement</a:t>
            </a:r>
            <a:r>
              <a:rPr lang="fr-FR" dirty="0"/>
              <a:t>, </a:t>
            </a:r>
            <a:r>
              <a:rPr lang="fr-FR" sz="3600" b="1" dirty="0"/>
              <a:t>il élabore une politique documentaire</a:t>
            </a:r>
            <a:r>
              <a:rPr lang="fr-FR" dirty="0"/>
              <a:t> validée par le conseil d'administration, et à sa mise en œuvre dans l'établissement. </a:t>
            </a:r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Tient </a:t>
            </a:r>
            <a:r>
              <a:rPr lang="fr-FR" dirty="0"/>
              <a:t>compte de l'environnement de l'établissement, </a:t>
            </a:r>
            <a:endParaRPr lang="fr-FR" dirty="0" smtClean="0"/>
          </a:p>
          <a:p>
            <a:pPr>
              <a:buFontTx/>
              <a:buChar char="-"/>
            </a:pPr>
            <a:r>
              <a:rPr lang="fr-FR" dirty="0"/>
              <a:t>P</a:t>
            </a:r>
            <a:r>
              <a:rPr lang="fr-FR" dirty="0" smtClean="0"/>
              <a:t>ermet </a:t>
            </a:r>
            <a:r>
              <a:rPr lang="fr-FR" dirty="0"/>
              <a:t>aux élèves de disposer des meilleures conditions de formation et </a:t>
            </a:r>
            <a:r>
              <a:rPr lang="fr-FR" dirty="0" smtClean="0"/>
              <a:t>d'apprentissage.</a:t>
            </a:r>
          </a:p>
          <a:p>
            <a:pPr>
              <a:buFontTx/>
              <a:buChar char="-"/>
            </a:pPr>
            <a:r>
              <a:rPr lang="fr-FR" dirty="0"/>
              <a:t>A</a:t>
            </a:r>
            <a:r>
              <a:rPr lang="fr-FR" dirty="0" smtClean="0"/>
              <a:t> </a:t>
            </a:r>
            <a:r>
              <a:rPr lang="fr-FR" dirty="0"/>
              <a:t>pour objectif principal la réflexion et la mise en œuvre de la formation des élèves à la culture informationnelle, </a:t>
            </a:r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Permet l'accès </a:t>
            </a:r>
            <a:r>
              <a:rPr lang="fr-FR" dirty="0"/>
              <a:t>de tous les élèves aux informations et aux ressources nécessaires à leur formation.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428753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Notion de projet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Circulaire du 28 mars 2017</a:t>
            </a:r>
          </a:p>
          <a:p>
            <a:pPr marL="0" indent="0">
              <a:buNone/>
            </a:pPr>
            <a:r>
              <a:rPr lang="fr-FR" dirty="0" smtClean="0"/>
              <a:t>Une politique documentaire</a:t>
            </a:r>
          </a:p>
          <a:p>
            <a:pPr>
              <a:buFontTx/>
              <a:buChar char="-"/>
            </a:pPr>
            <a:r>
              <a:rPr lang="fr-FR" b="1" dirty="0"/>
              <a:t>D</a:t>
            </a:r>
            <a:r>
              <a:rPr lang="fr-FR" b="1" dirty="0" smtClean="0"/>
              <a:t>éfinition </a:t>
            </a:r>
            <a:r>
              <a:rPr lang="fr-FR" b="1" dirty="0"/>
              <a:t>des modalités de la formation des élèves, </a:t>
            </a:r>
            <a:endParaRPr lang="fr-FR" b="1" dirty="0" smtClean="0"/>
          </a:p>
          <a:p>
            <a:pPr>
              <a:buFontTx/>
              <a:buChar char="-"/>
            </a:pPr>
            <a:r>
              <a:rPr lang="fr-FR" b="1" dirty="0"/>
              <a:t>R</a:t>
            </a:r>
            <a:r>
              <a:rPr lang="fr-FR" b="1" dirty="0" smtClean="0"/>
              <a:t>ecensement </a:t>
            </a:r>
            <a:r>
              <a:rPr lang="fr-FR" b="1" dirty="0"/>
              <a:t>et A</a:t>
            </a:r>
            <a:r>
              <a:rPr lang="fr-FR" b="1" dirty="0" smtClean="0"/>
              <a:t>nalyse </a:t>
            </a:r>
            <a:r>
              <a:rPr lang="fr-FR" b="1" dirty="0"/>
              <a:t>de leurs besoins et de ceux des enseignants en matière d'information et de documentation</a:t>
            </a:r>
            <a:r>
              <a:rPr lang="fr-FR" b="1" dirty="0" smtClean="0"/>
              <a:t>,</a:t>
            </a:r>
          </a:p>
          <a:p>
            <a:pPr>
              <a:buFontTx/>
              <a:buChar char="-"/>
            </a:pPr>
            <a:r>
              <a:rPr lang="fr-FR" b="1" dirty="0"/>
              <a:t>D</a:t>
            </a:r>
            <a:r>
              <a:rPr lang="fr-FR" b="1" dirty="0" smtClean="0"/>
              <a:t>éfinition </a:t>
            </a:r>
            <a:r>
              <a:rPr lang="fr-FR" b="1" dirty="0"/>
              <a:t>et la gestion des ressources physiques et numériques pour l'établissement </a:t>
            </a:r>
            <a:endParaRPr lang="fr-FR" b="1" dirty="0" smtClean="0"/>
          </a:p>
          <a:p>
            <a:pPr>
              <a:buFontTx/>
              <a:buChar char="-"/>
            </a:pPr>
            <a:r>
              <a:rPr lang="fr-FR" b="1" dirty="0"/>
              <a:t>C</a:t>
            </a:r>
            <a:r>
              <a:rPr lang="fr-FR" b="1" dirty="0" smtClean="0"/>
              <a:t>hoix </a:t>
            </a:r>
            <a:r>
              <a:rPr lang="fr-FR" b="1" dirty="0"/>
              <a:t>des leurs modalités d'accès au CDI, dans l'établissement, à la maison et en mobilité</a:t>
            </a:r>
            <a:r>
              <a:rPr lang="fr-FR" b="1" dirty="0" smtClean="0"/>
              <a:t>..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06522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Notion de projet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smtClean="0"/>
              <a:t>Circulaire du 28 mars 2017</a:t>
            </a:r>
          </a:p>
          <a:p>
            <a:pPr marL="0" indent="0">
              <a:buNone/>
            </a:pPr>
            <a:r>
              <a:rPr lang="fr-FR" smtClean="0"/>
              <a:t>Le CDI : </a:t>
            </a:r>
          </a:p>
          <a:p>
            <a:pPr marL="0" indent="0">
              <a:buNone/>
            </a:pPr>
            <a:r>
              <a:rPr lang="fr-FR" smtClean="0"/>
              <a:t>Un espace de formation ouvert à tous les membres de la communauté éducative. </a:t>
            </a:r>
            <a:r>
              <a:rPr lang="fr-FR" b="1" smtClean="0"/>
              <a:t>Fonction enseignement</a:t>
            </a:r>
          </a:p>
          <a:p>
            <a:pPr marL="0" indent="0">
              <a:buNone/>
            </a:pPr>
            <a:r>
              <a:rPr lang="fr-FR" smtClean="0"/>
              <a:t>Un espace d'information ouvert à tous les membres de la communauté éducative : </a:t>
            </a:r>
            <a:r>
              <a:rPr lang="fr-FR" b="1" smtClean="0"/>
              <a:t>fonction documentaire</a:t>
            </a:r>
          </a:p>
          <a:p>
            <a:pPr marL="0" indent="0">
              <a:buNone/>
            </a:pPr>
            <a:r>
              <a:rPr lang="fr-FR" smtClean="0"/>
              <a:t>Un espace articulé avec les différents lieux de vie et de travail des élèves (salles de cours, salles d'étude, internat) </a:t>
            </a:r>
            <a:r>
              <a:rPr lang="fr-FR" b="1" smtClean="0"/>
              <a:t>Fonction interface</a:t>
            </a:r>
          </a:p>
          <a:p>
            <a:pPr marL="0" indent="0">
              <a:buNone/>
            </a:pPr>
            <a:r>
              <a:rPr lang="fr-FR" smtClean="0"/>
              <a:t>Un espace en lien avec les autres professeurs et les personnels de vie scolaire. </a:t>
            </a:r>
            <a:r>
              <a:rPr lang="fr-FR" b="1" smtClean="0"/>
              <a:t>Fonction collaborative</a:t>
            </a:r>
          </a:p>
          <a:p>
            <a:pPr marL="0" indent="0">
              <a:buNone/>
            </a:pPr>
            <a:r>
              <a:rPr lang="fr-FR" smtClean="0"/>
              <a:t>Le professeur documentaliste médiateur pour l'accès à ces ressources dans le cadre de l'accueil pédagogique des élèves : </a:t>
            </a:r>
            <a:r>
              <a:rPr lang="fr-FR" b="1" smtClean="0"/>
              <a:t>Fonction de médiation</a:t>
            </a:r>
          </a:p>
          <a:p>
            <a:pPr marL="0" indent="0">
              <a:buNone/>
            </a:pPr>
            <a:endParaRPr lang="fr-FR" b="1" smtClean="0"/>
          </a:p>
          <a:p>
            <a:pPr marL="0" indent="0">
              <a:buNone/>
            </a:pP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16710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Notion de projet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Circulaire du 28 mars 2017</a:t>
            </a:r>
          </a:p>
          <a:p>
            <a:pPr marL="0" indent="0">
              <a:buNone/>
            </a:pPr>
            <a:r>
              <a:rPr lang="fr-FR" dirty="0"/>
              <a:t>Le professeur documentaliste participe à la définition du volet numérique du projet </a:t>
            </a:r>
            <a:r>
              <a:rPr lang="fr-FR" dirty="0" smtClean="0"/>
              <a:t>d'établissement : </a:t>
            </a:r>
            <a:r>
              <a:rPr lang="fr-FR" b="1" dirty="0" smtClean="0"/>
              <a:t>Fonction d’expertise</a:t>
            </a:r>
          </a:p>
          <a:p>
            <a:pPr marL="0" indent="0">
              <a:buNone/>
            </a:pP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98792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Bilan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FR" b="1" dirty="0" smtClean="0"/>
              <a:t>Diversification </a:t>
            </a:r>
            <a:r>
              <a:rPr lang="fr-FR" b="1" dirty="0"/>
              <a:t>documentaire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b="1" dirty="0" smtClean="0"/>
              <a:t>Multiplication </a:t>
            </a:r>
            <a:r>
              <a:rPr lang="fr-FR" b="1" dirty="0"/>
              <a:t>des </a:t>
            </a:r>
            <a:r>
              <a:rPr lang="fr-FR" b="1" dirty="0" smtClean="0"/>
              <a:t>secteurs de compétence</a:t>
            </a:r>
            <a:endParaRPr lang="fr-FR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b="1" dirty="0" smtClean="0"/>
              <a:t>Aménagement </a:t>
            </a:r>
            <a:r>
              <a:rPr lang="fr-FR" b="1" dirty="0"/>
              <a:t>des espaces </a:t>
            </a:r>
            <a:r>
              <a:rPr lang="fr-FR" b="1" dirty="0" smtClean="0"/>
              <a:t>de libre </a:t>
            </a:r>
            <a:r>
              <a:rPr lang="fr-FR" b="1" dirty="0"/>
              <a:t>accès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b="1" dirty="0" smtClean="0"/>
              <a:t>Circulation </a:t>
            </a:r>
            <a:r>
              <a:rPr lang="fr-FR" b="1" dirty="0"/>
              <a:t>de l’information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b="1" dirty="0" smtClean="0"/>
              <a:t>Diversification </a:t>
            </a:r>
            <a:r>
              <a:rPr lang="fr-FR" b="1" dirty="0"/>
              <a:t>des publics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b="1" dirty="0" smtClean="0"/>
              <a:t>Evolution des attentes des usagers (élèves et parents)</a:t>
            </a:r>
            <a:endParaRPr lang="fr-FR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b="1" dirty="0" smtClean="0"/>
              <a:t>Enjeux budgétaires</a:t>
            </a:r>
            <a:endParaRPr lang="fr-FR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b="1" dirty="0" smtClean="0"/>
              <a:t>Légitimité </a:t>
            </a:r>
            <a:r>
              <a:rPr lang="fr-FR" b="1" dirty="0"/>
              <a:t>politique</a:t>
            </a:r>
          </a:p>
          <a:p>
            <a:pPr marL="0" indent="0">
              <a:buNone/>
            </a:pP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13798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Bilan : la nécessité d’un projet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 smtClean="0"/>
              <a:t>Un projet pour :</a:t>
            </a:r>
          </a:p>
          <a:p>
            <a:pPr>
              <a:buFontTx/>
              <a:buChar char="-"/>
            </a:pPr>
            <a:r>
              <a:rPr lang="fr-FR" b="1" dirty="0" smtClean="0"/>
              <a:t>Etablir une démarche précisant la vocation et le développement du CDI</a:t>
            </a:r>
          </a:p>
          <a:p>
            <a:pPr>
              <a:buFontTx/>
              <a:buChar char="-"/>
            </a:pPr>
            <a:r>
              <a:rPr lang="fr-FR" b="1" dirty="0" smtClean="0"/>
              <a:t>Définir une stratégie qui prend en compte toutes les missions</a:t>
            </a:r>
          </a:p>
          <a:p>
            <a:pPr>
              <a:buFontTx/>
              <a:buChar char="-"/>
            </a:pPr>
            <a:r>
              <a:rPr lang="fr-FR" b="1" dirty="0" smtClean="0"/>
              <a:t>Prends en compte les attentes de la communauté éducative et des tutelles</a:t>
            </a:r>
          </a:p>
          <a:p>
            <a:pPr>
              <a:buFontTx/>
              <a:buChar char="-"/>
            </a:pPr>
            <a:r>
              <a:rPr lang="fr-FR" b="1" dirty="0" smtClean="0"/>
              <a:t>Est tourné vers les publics et non vers les missions des personnels</a:t>
            </a:r>
          </a:p>
          <a:p>
            <a:pPr>
              <a:buFontTx/>
              <a:buChar char="-"/>
            </a:pPr>
            <a:r>
              <a:rPr lang="fr-FR" b="1" dirty="0" smtClean="0"/>
              <a:t>Affirme des priorités d’action clairement définies et communiquées</a:t>
            </a:r>
          </a:p>
          <a:p>
            <a:pPr marL="0" indent="0">
              <a:buNone/>
            </a:pPr>
            <a:r>
              <a:rPr lang="fr-FR" b="1" dirty="0" smtClean="0"/>
              <a:t>- Contribue à la réussite de TOUS les élèves</a:t>
            </a:r>
          </a:p>
          <a:p>
            <a:pPr>
              <a:buFontTx/>
              <a:buChar char="-"/>
            </a:pP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8160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Type d’organisation (</a:t>
            </a:r>
            <a:r>
              <a:rPr lang="fr-FR" dirty="0" err="1" smtClean="0"/>
              <a:t>H.Mintzberg</a:t>
            </a:r>
            <a:r>
              <a:rPr lang="fr-FR" dirty="0" smtClean="0"/>
              <a:t>)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872808"/>
              </p:ext>
            </p:extLst>
          </p:nvPr>
        </p:nvGraphicFramePr>
        <p:xfrm>
          <a:off x="838200" y="1825625"/>
          <a:ext cx="10515600" cy="3845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146106116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572489624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5330257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ORGANISATION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0720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Entreprise individuelle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Petite</a:t>
                      </a:r>
                      <a:r>
                        <a:rPr lang="fr-FR" baseline="0" dirty="0" smtClean="0"/>
                        <a:t> entreprise où le patron d’occupe de tout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CDI isolé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2172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Bureaucratie mécaniste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Personnel compétent avec un travail routinier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CDI tourné</a:t>
                      </a:r>
                      <a:r>
                        <a:rPr lang="fr-FR" baseline="0" dirty="0" smtClean="0"/>
                        <a:t> prioritairement vers la gestion des collections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1289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Organigramme</a:t>
                      </a:r>
                      <a:r>
                        <a:rPr lang="fr-FR" baseline="0" dirty="0" smtClean="0"/>
                        <a:t> professionnelle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Standardisation</a:t>
                      </a:r>
                      <a:r>
                        <a:rPr lang="fr-FR" baseline="0" dirty="0" smtClean="0"/>
                        <a:t> des qualifications</a:t>
                      </a:r>
                    </a:p>
                    <a:p>
                      <a:r>
                        <a:rPr lang="fr-FR" baseline="0" dirty="0" smtClean="0"/>
                        <a:t>Hiérarchie selon les compétences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CDI</a:t>
                      </a:r>
                      <a:r>
                        <a:rPr lang="fr-FR" baseline="0" dirty="0" smtClean="0"/>
                        <a:t> d’aujourd’hui conforme aux compétences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047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/>
                        <a:t>« Ad-hoc »</a:t>
                      </a:r>
                      <a:r>
                        <a:rPr lang="fr-FR" b="1" dirty="0" err="1" smtClean="0"/>
                        <a:t>ratie</a:t>
                      </a:r>
                      <a:r>
                        <a:rPr lang="fr-FR" b="1" dirty="0" smtClean="0"/>
                        <a:t> : organisme flexible capable</a:t>
                      </a:r>
                      <a:r>
                        <a:rPr lang="fr-FR" b="1" baseline="0" dirty="0" smtClean="0"/>
                        <a:t> de répondre aux besoins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Personnel bien</a:t>
                      </a:r>
                      <a:r>
                        <a:rPr lang="fr-FR" b="1" baseline="0" dirty="0" smtClean="0"/>
                        <a:t> formé et flexible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Prédominance d’une gouvernance par le projet dans une démarche collective et créative</a:t>
                      </a:r>
                      <a:endParaRPr lang="fr-F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1175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Entreprise</a:t>
                      </a:r>
                      <a:r>
                        <a:rPr lang="fr-FR" baseline="0" dirty="0" smtClean="0"/>
                        <a:t> missionnaire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Entreprise au service de grands buts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Projets associatifs notamment ou ONG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06813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961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 peu d’histoire pour commencer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dirty="0" smtClean="0"/>
              <a:t>Ferdinand BUISSON : dictionnaire de pédagogie 1911</a:t>
            </a:r>
          </a:p>
          <a:p>
            <a:pPr marL="0" indent="0">
              <a:buNone/>
            </a:pPr>
            <a:r>
              <a:rPr lang="fr-FR" dirty="0" smtClean="0"/>
              <a:t>En </a:t>
            </a:r>
            <a:r>
              <a:rPr lang="fr-FR" dirty="0"/>
              <a:t>1831, le ministère de l'instruction publique fit composer et distribuer un grand nombre d'ouvrages destinés à répandre jusque dans les moindres hameaux les notions de morale et les premières </a:t>
            </a:r>
            <a:r>
              <a:rPr lang="fr-FR" dirty="0" smtClean="0"/>
              <a:t>connaissances </a:t>
            </a:r>
            <a:r>
              <a:rPr lang="fr-FR" dirty="0"/>
              <a:t>usuelles. 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b="1" dirty="0" smtClean="0"/>
              <a:t>«</a:t>
            </a:r>
            <a:r>
              <a:rPr lang="fr-FR" b="1" dirty="0"/>
              <a:t> Le moyen ne réussit pas. Donner des livres ne suffit pas, si l'on ne peut en assurer en </a:t>
            </a:r>
            <a:r>
              <a:rPr lang="fr-FR" b="1" dirty="0" smtClean="0"/>
              <a:t>même </a:t>
            </a:r>
            <a:r>
              <a:rPr lang="fr-FR" b="1" dirty="0"/>
              <a:t>temps la </a:t>
            </a:r>
            <a:r>
              <a:rPr lang="fr-FR" b="1" dirty="0" smtClean="0"/>
              <a:t>conservation »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b="1" dirty="0" smtClean="0"/>
              <a:t>Arrêté du 1</a:t>
            </a:r>
            <a:r>
              <a:rPr lang="fr-FR" b="1" baseline="30000" dirty="0" smtClean="0"/>
              <a:t>er</a:t>
            </a:r>
            <a:r>
              <a:rPr lang="fr-FR" b="1" dirty="0" smtClean="0"/>
              <a:t> juin 1862 instituant les bibliothèques scolaires</a:t>
            </a:r>
          </a:p>
          <a:p>
            <a:pPr marL="0" indent="0">
              <a:buNone/>
            </a:pPr>
            <a:r>
              <a:rPr lang="fr-FR" b="1" dirty="0" smtClean="0"/>
              <a:t>Fonctions de prêts, consultation, de conservation, d’acquisitions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00412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 peu d’histoire pour commencer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 smtClean="0"/>
              <a:t>ART</a:t>
            </a:r>
            <a:r>
              <a:rPr lang="fr-FR" dirty="0"/>
              <a:t>. 6. — Aucun des ouvrages mentionnés aux paragraphes 2, 3, 4 et 5 de l'article 3 ne peut être placé dans les bibliothèques scolaires, soit qu'il provienne d'acquisitions, soit qu'il provienne de dons faits par les </a:t>
            </a:r>
            <a:r>
              <a:rPr lang="fr-FR" dirty="0" smtClean="0"/>
              <a:t>particuliers</a:t>
            </a:r>
            <a:r>
              <a:rPr lang="fr-FR" dirty="0"/>
              <a:t>, sans l'autorisation de l'inspecteur d'académie. </a:t>
            </a:r>
            <a:endParaRPr lang="fr-FR" dirty="0" smtClean="0"/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b="1" dirty="0" smtClean="0"/>
              <a:t>Loi du 1</a:t>
            </a:r>
            <a:r>
              <a:rPr lang="fr-FR" b="1" baseline="30000" dirty="0" smtClean="0"/>
              <a:t>er</a:t>
            </a:r>
            <a:r>
              <a:rPr lang="fr-FR" b="1" dirty="0" smtClean="0"/>
              <a:t> mai 1802 (11 floréal an X) organisation générale de l’instruction publique</a:t>
            </a:r>
          </a:p>
          <a:p>
            <a:pPr marL="0" indent="0">
              <a:buNone/>
            </a:pPr>
            <a:r>
              <a:rPr lang="fr-FR" b="1" dirty="0"/>
              <a:t>Chaque lycée aura une </a:t>
            </a:r>
            <a:r>
              <a:rPr lang="fr-FR" b="1" dirty="0" err="1"/>
              <a:t>bibliothéque</a:t>
            </a:r>
            <a:r>
              <a:rPr lang="fr-FR" b="1" dirty="0"/>
              <a:t> de mille cinq cents volumes. Le catalogue de ces </a:t>
            </a:r>
            <a:r>
              <a:rPr lang="fr-FR" b="1" dirty="0" err="1"/>
              <a:t>bibliothéques</a:t>
            </a:r>
            <a:r>
              <a:rPr lang="fr-FR" b="1" dirty="0"/>
              <a:t> sera identique partout. Aucun livre nouveau ne devra être introduit sans l’autorisation du ministre de l’Intérieur. </a:t>
            </a:r>
          </a:p>
        </p:txBody>
      </p:sp>
    </p:spTree>
    <p:extLst>
      <p:ext uri="{BB962C8B-B14F-4D97-AF65-F5344CB8AC3E}">
        <p14:creationId xmlns:p14="http://schemas.microsoft.com/office/powerpoint/2010/main" val="5747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 peu d’histoire pour commencer…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fr-FR" b="1" dirty="0" smtClean="0"/>
              <a:t>Pas d’initiatives</a:t>
            </a:r>
          </a:p>
          <a:p>
            <a:pPr>
              <a:buFontTx/>
              <a:buChar char="-"/>
            </a:pPr>
            <a:r>
              <a:rPr lang="fr-FR" b="1" dirty="0" smtClean="0"/>
              <a:t>Injonctions et autorisations</a:t>
            </a:r>
          </a:p>
          <a:p>
            <a:pPr>
              <a:buFontTx/>
              <a:buChar char="-"/>
            </a:pPr>
            <a:r>
              <a:rPr lang="fr-FR" b="1" dirty="0" smtClean="0"/>
              <a:t>Fonction de contrôle politique</a:t>
            </a:r>
          </a:p>
          <a:p>
            <a:pPr>
              <a:buFontTx/>
              <a:buChar char="-"/>
            </a:pPr>
            <a:r>
              <a:rPr lang="fr-FR" b="1" dirty="0" smtClean="0"/>
              <a:t>Priorité aux savoirs</a:t>
            </a:r>
          </a:p>
          <a:p>
            <a:pPr>
              <a:buFontTx/>
              <a:buChar char="-"/>
            </a:pPr>
            <a:r>
              <a:rPr lang="fr-FR" b="1" dirty="0" smtClean="0"/>
              <a:t>Progressivement apparition des notions de prêts et de conservation</a:t>
            </a:r>
          </a:p>
          <a:p>
            <a:pPr>
              <a:buFontTx/>
              <a:buChar char="-"/>
            </a:pPr>
            <a:r>
              <a:rPr lang="fr-FR" b="1" dirty="0" smtClean="0"/>
              <a:t>Pas de personnels dédiés</a:t>
            </a:r>
          </a:p>
        </p:txBody>
      </p:sp>
    </p:spTree>
    <p:extLst>
      <p:ext uri="{BB962C8B-B14F-4D97-AF65-F5344CB8AC3E}">
        <p14:creationId xmlns:p14="http://schemas.microsoft.com/office/powerpoint/2010/main" val="167044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Hier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b="1" dirty="0" smtClean="0"/>
              <a:t>Depuis 1958 naissance des SDI</a:t>
            </a:r>
          </a:p>
          <a:p>
            <a:pPr marL="0" indent="0" algn="just">
              <a:buNone/>
            </a:pPr>
            <a:r>
              <a:rPr lang="fr-FR" dirty="0"/>
              <a:t>En 1958, M. </a:t>
            </a:r>
            <a:r>
              <a:rPr lang="fr-FR" dirty="0" err="1"/>
              <a:t>Jacotin</a:t>
            </a:r>
            <a:r>
              <a:rPr lang="fr-FR" dirty="0"/>
              <a:t>, Inspecteur de l’Administration scolaire, constate que l’éducation, à chaque époque, développe des nouveaux dispositifs d’information et d’accès au savoir : pour le lycée napoléonien ce fut notamment la bibliothèque ; le lycée de la IIIe République a vu se constituer les « cabinets spécialisés », et M. </a:t>
            </a:r>
            <a:r>
              <a:rPr lang="fr-FR" dirty="0" err="1"/>
              <a:t>Jacotin</a:t>
            </a:r>
            <a:r>
              <a:rPr lang="fr-FR" dirty="0"/>
              <a:t> souhaite pour son époque « la création d’établissements et de services qui ont pour raison d’être de produire et de distribuer une foule d’appareils et de documents ». </a:t>
            </a:r>
            <a:endParaRPr lang="fr-FR" dirty="0" smtClean="0"/>
          </a:p>
          <a:p>
            <a:pPr marL="0" indent="0">
              <a:buNone/>
            </a:pPr>
            <a:r>
              <a:rPr lang="fr-FR" b="1" dirty="0" smtClean="0"/>
              <a:t>Il </a:t>
            </a:r>
            <a:r>
              <a:rPr lang="fr-FR" b="1" dirty="0"/>
              <a:t>propose au proviseur du lycée </a:t>
            </a:r>
            <a:r>
              <a:rPr lang="fr-FR" b="1" dirty="0" err="1"/>
              <a:t>Jeanson</a:t>
            </a:r>
            <a:r>
              <a:rPr lang="fr-FR" b="1" dirty="0"/>
              <a:t> de </a:t>
            </a:r>
            <a:r>
              <a:rPr lang="fr-FR" b="1" dirty="0" err="1"/>
              <a:t>Sailly</a:t>
            </a:r>
            <a:r>
              <a:rPr lang="fr-FR" b="1" dirty="0"/>
              <a:t>, Marcel Sire, de mettre en place dans son établissement un service de documentation</a:t>
            </a:r>
            <a:r>
              <a:rPr lang="fr-FR" b="1" dirty="0" smtClean="0"/>
              <a:t>.</a:t>
            </a:r>
          </a:p>
          <a:p>
            <a:pPr marL="0" indent="0">
              <a:buNone/>
            </a:pPr>
            <a:r>
              <a:rPr lang="fr-FR" b="1" dirty="0" smtClean="0"/>
              <a:t>Circulaire du 23 mars 1973 : généralisation des CDI !</a:t>
            </a:r>
          </a:p>
        </p:txBody>
      </p:sp>
    </p:spTree>
    <p:extLst>
      <p:ext uri="{BB962C8B-B14F-4D97-AF65-F5344CB8AC3E}">
        <p14:creationId xmlns:p14="http://schemas.microsoft.com/office/powerpoint/2010/main" val="291965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Hier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 smtClean="0"/>
              <a:t>Idée de centre et non de service : rôle transversal dans un établissement scolaire.</a:t>
            </a:r>
          </a:p>
          <a:p>
            <a:pPr marL="0" indent="0">
              <a:buNone/>
            </a:pPr>
            <a:endParaRPr lang="fr-FR" b="1" dirty="0"/>
          </a:p>
          <a:p>
            <a:pPr>
              <a:buFont typeface="Wingdings" panose="05000000000000000000" pitchFamily="2" charset="2"/>
              <a:buChar char="q"/>
            </a:pPr>
            <a:r>
              <a:rPr lang="fr-FR" b="1" dirty="0"/>
              <a:t> I</a:t>
            </a:r>
            <a:r>
              <a:rPr lang="fr-FR" b="1" dirty="0" smtClean="0"/>
              <a:t>nitiation </a:t>
            </a:r>
            <a:r>
              <a:rPr lang="fr-FR" b="1" dirty="0"/>
              <a:t>et formation des élèves à la recherche documentaire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b="1" dirty="0"/>
              <a:t> A</a:t>
            </a:r>
            <a:r>
              <a:rPr lang="fr-FR" b="1" dirty="0" smtClean="0"/>
              <a:t>nimations </a:t>
            </a:r>
            <a:r>
              <a:rPr lang="fr-FR" b="1" dirty="0"/>
              <a:t>lecture et ouverture culturelle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b="1" dirty="0"/>
              <a:t> G</a:t>
            </a:r>
            <a:r>
              <a:rPr lang="fr-FR" b="1" dirty="0" smtClean="0"/>
              <a:t>estion </a:t>
            </a:r>
            <a:r>
              <a:rPr lang="fr-FR" b="1" dirty="0"/>
              <a:t>du CDI</a:t>
            </a:r>
          </a:p>
          <a:p>
            <a:pPr marL="0" indent="0">
              <a:buNone/>
            </a:pPr>
            <a:endParaRPr lang="fr-FR" b="1" dirty="0" smtClean="0"/>
          </a:p>
        </p:txBody>
      </p:sp>
    </p:spTree>
    <p:extLst>
      <p:ext uri="{BB962C8B-B14F-4D97-AF65-F5344CB8AC3E}">
        <p14:creationId xmlns:p14="http://schemas.microsoft.com/office/powerpoint/2010/main" val="304684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Aujourd’hui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 smtClean="0"/>
              <a:t>Idée de centre et non de service : rôle transversal dans un établissement scolaire.</a:t>
            </a:r>
          </a:p>
          <a:p>
            <a:pPr marL="0" indent="0">
              <a:buNone/>
            </a:pPr>
            <a:endParaRPr lang="fr-FR" b="1" dirty="0"/>
          </a:p>
          <a:p>
            <a:pPr>
              <a:buFont typeface="Wingdings" panose="05000000000000000000" pitchFamily="2" charset="2"/>
              <a:buChar char="q"/>
            </a:pPr>
            <a:r>
              <a:rPr lang="fr-FR" b="1" dirty="0"/>
              <a:t> I</a:t>
            </a:r>
            <a:r>
              <a:rPr lang="fr-FR" b="1" dirty="0" smtClean="0"/>
              <a:t>nitiation </a:t>
            </a:r>
            <a:r>
              <a:rPr lang="fr-FR" b="1" dirty="0"/>
              <a:t>et formation des élèves à la recherche documentaire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b="1" dirty="0"/>
              <a:t> A</a:t>
            </a:r>
            <a:r>
              <a:rPr lang="fr-FR" b="1" dirty="0" smtClean="0"/>
              <a:t>nimations </a:t>
            </a:r>
            <a:r>
              <a:rPr lang="fr-FR" b="1" dirty="0"/>
              <a:t>lecture et ouverture culturelle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b="1" dirty="0"/>
              <a:t> G</a:t>
            </a:r>
            <a:r>
              <a:rPr lang="fr-FR" b="1" dirty="0" smtClean="0"/>
              <a:t>estion </a:t>
            </a:r>
            <a:r>
              <a:rPr lang="fr-FR" b="1" dirty="0"/>
              <a:t>du CDI</a:t>
            </a:r>
          </a:p>
          <a:p>
            <a:pPr marL="0" indent="0">
              <a:buNone/>
            </a:pPr>
            <a:endParaRPr lang="fr-FR" b="1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83572"/>
            <a:ext cx="12558712" cy="888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79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Notion de projet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/>
              <a:t>Article </a:t>
            </a:r>
            <a:r>
              <a:rPr lang="fr-FR" b="1" dirty="0" smtClean="0"/>
              <a:t>L401-1 du CODE de l’EDUCATION</a:t>
            </a:r>
            <a:endParaRPr lang="fr-FR" b="1" dirty="0"/>
          </a:p>
          <a:p>
            <a:pPr marL="0" indent="0">
              <a:buNone/>
            </a:pPr>
            <a:r>
              <a:rPr lang="fr-FR" dirty="0" smtClean="0"/>
              <a:t>Dans </a:t>
            </a:r>
            <a:r>
              <a:rPr lang="fr-FR" dirty="0"/>
              <a:t>chaque école et établissement d'enseignement scolaire </a:t>
            </a:r>
            <a:r>
              <a:rPr lang="fr-FR" dirty="0" smtClean="0"/>
              <a:t>public un projet d'établissement </a:t>
            </a:r>
            <a:r>
              <a:rPr lang="fr-FR" dirty="0"/>
              <a:t>est élaboré avec les représentants de la communauté éducative</a:t>
            </a:r>
            <a:r>
              <a:rPr lang="fr-FR" dirty="0" smtClean="0"/>
              <a:t>.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Le projet </a:t>
            </a:r>
            <a:r>
              <a:rPr lang="fr-FR" dirty="0" smtClean="0"/>
              <a:t>d'établissement </a:t>
            </a:r>
            <a:r>
              <a:rPr lang="fr-FR" dirty="0"/>
              <a:t>définit </a:t>
            </a:r>
            <a:r>
              <a:rPr lang="fr-FR" b="1" dirty="0"/>
              <a:t>les modalités particulières </a:t>
            </a:r>
            <a:r>
              <a:rPr lang="fr-FR" dirty="0"/>
              <a:t>de mise en </a:t>
            </a:r>
            <a:r>
              <a:rPr lang="fr-FR" dirty="0" err="1"/>
              <a:t>oeuvre</a:t>
            </a:r>
            <a:r>
              <a:rPr lang="fr-FR" dirty="0"/>
              <a:t> des objectifs et des programmes nationaux et </a:t>
            </a:r>
            <a:r>
              <a:rPr lang="fr-FR" b="1" dirty="0"/>
              <a:t>précise les activités scolaires et périscolaires </a:t>
            </a:r>
            <a:r>
              <a:rPr lang="fr-FR" dirty="0"/>
              <a:t>qui y concourent. Il précise les voies et moyens qui sont mis en </a:t>
            </a:r>
            <a:r>
              <a:rPr lang="fr-FR" dirty="0" smtClean="0"/>
              <a:t>œuvre </a:t>
            </a:r>
            <a:r>
              <a:rPr lang="fr-FR" dirty="0"/>
              <a:t>pour assurer </a:t>
            </a:r>
            <a:r>
              <a:rPr lang="fr-FR" b="1" dirty="0"/>
              <a:t>la réussite de tous les élèves </a:t>
            </a:r>
            <a:r>
              <a:rPr lang="fr-FR" dirty="0"/>
              <a:t>et pour </a:t>
            </a:r>
            <a:r>
              <a:rPr lang="fr-FR" b="1" dirty="0"/>
              <a:t>associer les parents à cette fin</a:t>
            </a:r>
            <a:r>
              <a:rPr lang="fr-FR" dirty="0"/>
              <a:t>. Il détermine également </a:t>
            </a:r>
            <a:r>
              <a:rPr lang="fr-FR" b="1" dirty="0"/>
              <a:t>les modalités d'évaluation </a:t>
            </a:r>
            <a:r>
              <a:rPr lang="fr-FR" dirty="0"/>
              <a:t>des résultats atteints.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72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Notion de projet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 smtClean="0"/>
              <a:t>CONTRATS d’OBJECTIFS TRIPARTITES</a:t>
            </a:r>
          </a:p>
          <a:p>
            <a:pPr marL="0" indent="0">
              <a:buNone/>
            </a:pPr>
            <a:r>
              <a:rPr lang="fr-FR" dirty="0"/>
              <a:t>circulaire n° 2015-004 du </a:t>
            </a:r>
            <a:r>
              <a:rPr lang="fr-FR" dirty="0" smtClean="0"/>
              <a:t>14 janvier 2015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E</a:t>
            </a:r>
            <a:r>
              <a:rPr lang="fr-FR" dirty="0" smtClean="0"/>
              <a:t>ngagement</a:t>
            </a:r>
            <a:r>
              <a:rPr lang="fr-FR" dirty="0"/>
              <a:t>, sur un nombre d'objectifs ciblés et précis, </a:t>
            </a:r>
            <a:r>
              <a:rPr lang="fr-FR" dirty="0" smtClean="0"/>
              <a:t>qui tient </a:t>
            </a:r>
            <a:r>
              <a:rPr lang="fr-FR" dirty="0"/>
              <a:t>compte des spécificités de </a:t>
            </a:r>
            <a:r>
              <a:rPr lang="fr-FR" dirty="0" smtClean="0"/>
              <a:t>l'établissement.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Vocation </a:t>
            </a:r>
            <a:r>
              <a:rPr lang="fr-FR" dirty="0"/>
              <a:t>à regrouper les thématiques pour lesquelles l'État et les </a:t>
            </a:r>
            <a:r>
              <a:rPr lang="fr-FR" b="1" dirty="0"/>
              <a:t>collectivités locales </a:t>
            </a:r>
            <a:r>
              <a:rPr lang="fr-FR" dirty="0"/>
              <a:t>agissent ensemble au service de la réussite des élèves.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794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10773</TotalTime>
  <Words>1198</Words>
  <Application>Microsoft Office PowerPoint</Application>
  <PresentationFormat>Grand écran</PresentationFormat>
  <Paragraphs>129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6" baseType="lpstr">
      <vt:lpstr>Arial</vt:lpstr>
      <vt:lpstr>Arial Black</vt:lpstr>
      <vt:lpstr>Arial Narrow</vt:lpstr>
      <vt:lpstr>Calibri</vt:lpstr>
      <vt:lpstr>Calibri Light</vt:lpstr>
      <vt:lpstr>Wingdings</vt:lpstr>
      <vt:lpstr>Thème Office</vt:lpstr>
      <vt:lpstr>Présentation PowerPoint</vt:lpstr>
      <vt:lpstr>Un peu d’histoire pour commencer</vt:lpstr>
      <vt:lpstr>Un peu d’histoire pour commencer</vt:lpstr>
      <vt:lpstr>Un peu d’histoire pour commencer…</vt:lpstr>
      <vt:lpstr>Hier</vt:lpstr>
      <vt:lpstr>Hier</vt:lpstr>
      <vt:lpstr>Aujourd’hui</vt:lpstr>
      <vt:lpstr>Notion de projet</vt:lpstr>
      <vt:lpstr>Notion de projet</vt:lpstr>
      <vt:lpstr>Notion de projet</vt:lpstr>
      <vt:lpstr>Notion de projet</vt:lpstr>
      <vt:lpstr>Notion de projet</vt:lpstr>
      <vt:lpstr>Notion de projet</vt:lpstr>
      <vt:lpstr>Notion de projet</vt:lpstr>
      <vt:lpstr>Notion de projet</vt:lpstr>
      <vt:lpstr>Notion de projet</vt:lpstr>
      <vt:lpstr>Bilan</vt:lpstr>
      <vt:lpstr>Bilan : la nécessité d’un projet</vt:lpstr>
      <vt:lpstr>Type d’organisation (H.Mintzberg)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EVENING COLLEGE</dc:title>
  <dc:creator>Gabriel Gimenez</dc:creator>
  <cp:lastModifiedBy>ogeorges</cp:lastModifiedBy>
  <cp:revision>617</cp:revision>
  <cp:lastPrinted>2018-09-23T10:41:07Z</cp:lastPrinted>
  <dcterms:created xsi:type="dcterms:W3CDTF">2013-04-22T12:10:02Z</dcterms:created>
  <dcterms:modified xsi:type="dcterms:W3CDTF">2019-03-23T07:16:11Z</dcterms:modified>
</cp:coreProperties>
</file>